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sldIdLst>
    <p:sldId id="257" r:id="rId2"/>
    <p:sldId id="322" r:id="rId3"/>
    <p:sldId id="326" r:id="rId4"/>
    <p:sldId id="327" r:id="rId5"/>
    <p:sldId id="294" r:id="rId6"/>
    <p:sldId id="328" r:id="rId7"/>
    <p:sldId id="258" r:id="rId8"/>
    <p:sldId id="260" r:id="rId9"/>
    <p:sldId id="282" r:id="rId10"/>
    <p:sldId id="285" r:id="rId11"/>
    <p:sldId id="284" r:id="rId12"/>
    <p:sldId id="342" r:id="rId13"/>
    <p:sldId id="311" r:id="rId14"/>
    <p:sldId id="267" r:id="rId15"/>
    <p:sldId id="329" r:id="rId16"/>
    <p:sldId id="295" r:id="rId17"/>
    <p:sldId id="296" r:id="rId18"/>
    <p:sldId id="330" r:id="rId19"/>
    <p:sldId id="287" r:id="rId20"/>
    <p:sldId id="269" r:id="rId21"/>
    <p:sldId id="339" r:id="rId22"/>
    <p:sldId id="340" r:id="rId23"/>
    <p:sldId id="341" r:id="rId24"/>
    <p:sldId id="272" r:id="rId25"/>
    <p:sldId id="324" r:id="rId26"/>
    <p:sldId id="292" r:id="rId27"/>
    <p:sldId id="293" r:id="rId28"/>
    <p:sldId id="335" r:id="rId29"/>
    <p:sldId id="336" r:id="rId30"/>
    <p:sldId id="337" r:id="rId31"/>
    <p:sldId id="338" r:id="rId32"/>
    <p:sldId id="323" r:id="rId33"/>
    <p:sldId id="297" r:id="rId34"/>
    <p:sldId id="278" r:id="rId35"/>
    <p:sldId id="298" r:id="rId36"/>
    <p:sldId id="299" r:id="rId37"/>
    <p:sldId id="302" r:id="rId38"/>
    <p:sldId id="303" r:id="rId39"/>
    <p:sldId id="314" r:id="rId40"/>
    <p:sldId id="317" r:id="rId41"/>
    <p:sldId id="318" r:id="rId42"/>
    <p:sldId id="301" r:id="rId43"/>
    <p:sldId id="320" r:id="rId44"/>
    <p:sldId id="331" r:id="rId45"/>
    <p:sldId id="332" r:id="rId46"/>
    <p:sldId id="333" r:id="rId47"/>
    <p:sldId id="334" r:id="rId48"/>
    <p:sldId id="305" r:id="rId49"/>
    <p:sldId id="316" r:id="rId50"/>
    <p:sldId id="307" r:id="rId51"/>
    <p:sldId id="281" r:id="rId52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536B5F-C597-477E-BD32-969CC65D148B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56414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8" y="8842030"/>
            <a:ext cx="3056414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B7A65E-4CFA-458D-8002-020B638C9E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692CC-1299-4AC9-90F3-C8EBF5020A28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_tradnl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3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08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86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5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2596589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26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83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49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3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52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72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98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6323-5F83-4AC9-9693-97DFC54A7E1A}" type="datetimeFigureOut">
              <a:rPr lang="es-MX" smtClean="0"/>
              <a:t>21/02/2018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3F33-339E-42D7-9712-E821C07CA0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214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ay\Downloads\CAPACITACIÓN SIPOT SSPO\PLANTILLAS CLASIFICACIÓN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" y="19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75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4 Rectángulo"/>
          <p:cNvSpPr/>
          <p:nvPr/>
        </p:nvSpPr>
        <p:spPr>
          <a:xfrm>
            <a:off x="613994" y="1700808"/>
            <a:ext cx="7846438" cy="462495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Se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considera información confidencial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:</a:t>
            </a:r>
          </a:p>
          <a:p>
            <a:pPr algn="just"/>
            <a:endParaRPr lang="es-MX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I.-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Los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datos personales que requieran del consentimiento de las personas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MX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II.-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protegida por los secretos comercial, industrial, postal, bursátil, bancario, fiscal, fiduciario, médico y profesional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MX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III.-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 protegida por la legislación en materia de derechos de autor o propiedad 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intelectual.</a:t>
            </a:r>
          </a:p>
          <a:p>
            <a:pPr algn="just"/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IV.-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Aquella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presenten los particulares a los Sujetos Obligados, siempre 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tengan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derecho a 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ello.</a:t>
            </a:r>
          </a:p>
          <a:p>
            <a:pPr algn="just"/>
            <a:endParaRPr lang="es-MX" sz="2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MX" dirty="0"/>
          </a:p>
          <a:p>
            <a:pPr lvl="0" algn="r"/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venir Next LT Pro Demi"/>
              </a:rPr>
              <a:t>Artículo 57 de la LTAIPO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4 Rectángulo"/>
          <p:cNvSpPr/>
          <p:nvPr/>
        </p:nvSpPr>
        <p:spPr>
          <a:xfrm>
            <a:off x="683568" y="1628800"/>
            <a:ext cx="7992888" cy="4509535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pPr marL="598488" lvl="0" indent="-598488" algn="just" defTabSz="534988">
              <a:tabLst>
                <a:tab pos="7362825" algn="l"/>
              </a:tabLst>
            </a:pPr>
            <a:r>
              <a:rPr lang="es-MX" sz="2400" b="1" dirty="0" smtClean="0">
                <a:solidFill>
                  <a:srgbClr val="FFC000"/>
                </a:solidFill>
                <a:latin typeface="Encode Sans" panose="02000000000000000000" pitchFamily="2" charset="0"/>
                <a:sym typeface="Avenir Next LT Pro Demi"/>
              </a:rPr>
              <a:t>	Se </a:t>
            </a:r>
            <a:r>
              <a:rPr lang="es-MX" sz="2400" b="1" dirty="0">
                <a:solidFill>
                  <a:srgbClr val="FFC000"/>
                </a:solidFill>
                <a:latin typeface="Encode Sans" panose="02000000000000000000" pitchFamily="2" charset="0"/>
                <a:sym typeface="Avenir Next LT Pro Demi"/>
              </a:rPr>
              <a:t>clasificará como información reservada aquella que: </a:t>
            </a:r>
            <a:endParaRPr lang="es-MX" sz="2400" b="1" dirty="0">
              <a:solidFill>
                <a:srgbClr val="FFC000"/>
              </a:solidFill>
              <a:latin typeface="Encode Sans" panose="02000000000000000000" pitchFamily="2" charset="0"/>
            </a:endParaRPr>
          </a:p>
          <a:p>
            <a:pPr marL="598688" indent="-598688" algn="just"/>
            <a:r>
              <a:rPr lang="es-MX" sz="2000" b="1" dirty="0" smtClean="0"/>
              <a:t>I.-</a:t>
            </a:r>
            <a:r>
              <a:rPr lang="es-MX" sz="2000" dirty="0" smtClean="0"/>
              <a:t> Ponga </a:t>
            </a:r>
            <a:r>
              <a:rPr lang="es-MX" sz="2000" dirty="0"/>
              <a:t>en </a:t>
            </a:r>
            <a:r>
              <a:rPr lang="es-MX" sz="2000" b="1" dirty="0"/>
              <a:t>riesgo</a:t>
            </a:r>
            <a:r>
              <a:rPr lang="es-MX" sz="2000" dirty="0"/>
              <a:t> la </a:t>
            </a:r>
            <a:r>
              <a:rPr lang="es-MX" sz="2000" dirty="0" smtClean="0"/>
              <a:t>vida o </a:t>
            </a:r>
            <a:r>
              <a:rPr lang="es-MX" sz="2000" dirty="0"/>
              <a:t>la </a:t>
            </a:r>
            <a:r>
              <a:rPr lang="es-MX" sz="2000" b="1" dirty="0"/>
              <a:t>seguridad</a:t>
            </a:r>
            <a:r>
              <a:rPr lang="es-MX" sz="2000" dirty="0"/>
              <a:t> de cualquier </a:t>
            </a:r>
            <a:r>
              <a:rPr lang="es-MX" sz="2000" b="1" dirty="0"/>
              <a:t>persona</a:t>
            </a:r>
            <a:r>
              <a:rPr lang="es-MX" sz="2000" dirty="0"/>
              <a:t>.</a:t>
            </a:r>
          </a:p>
          <a:p>
            <a:pPr marL="598688" indent="-598688" algn="just"/>
            <a:r>
              <a:rPr lang="es-MX" sz="2000" b="1" dirty="0" smtClean="0"/>
              <a:t>II.-</a:t>
            </a:r>
            <a:r>
              <a:rPr lang="es-MX" sz="2000" dirty="0" smtClean="0"/>
              <a:t> Comprometa </a:t>
            </a:r>
            <a:r>
              <a:rPr lang="es-MX" sz="2000" dirty="0"/>
              <a:t>la </a:t>
            </a:r>
            <a:r>
              <a:rPr lang="es-MX" sz="2000" b="1" dirty="0"/>
              <a:t>seguridad</a:t>
            </a:r>
            <a:r>
              <a:rPr lang="es-MX" sz="2000" dirty="0"/>
              <a:t> </a:t>
            </a:r>
            <a:r>
              <a:rPr lang="es-MX" sz="2000" b="1" dirty="0"/>
              <a:t>pública</a:t>
            </a:r>
            <a:r>
              <a:rPr lang="es-MX" sz="2000" dirty="0"/>
              <a:t>. </a:t>
            </a:r>
            <a:endParaRPr lang="es-MX" sz="2000" dirty="0"/>
          </a:p>
          <a:p>
            <a:pPr marL="598688" indent="-598688" algn="just"/>
            <a:r>
              <a:rPr lang="es-MX" sz="2000" b="1" dirty="0" smtClean="0"/>
              <a:t>III.-</a:t>
            </a:r>
            <a:r>
              <a:rPr lang="es-MX" sz="2000" dirty="0" smtClean="0"/>
              <a:t> Menoscabe </a:t>
            </a:r>
            <a:r>
              <a:rPr lang="es-MX" sz="2000" dirty="0"/>
              <a:t>la conducción de </a:t>
            </a:r>
            <a:r>
              <a:rPr lang="es-MX" sz="2000" b="1" dirty="0"/>
              <a:t>negociaciones</a:t>
            </a:r>
            <a:r>
              <a:rPr lang="es-MX" sz="2000" dirty="0"/>
              <a:t> y </a:t>
            </a:r>
            <a:r>
              <a:rPr lang="es-MX" sz="2000" b="1" dirty="0"/>
              <a:t>relaciones</a:t>
            </a:r>
            <a:r>
              <a:rPr lang="es-MX" sz="2000" dirty="0"/>
              <a:t> </a:t>
            </a:r>
            <a:r>
              <a:rPr lang="es-MX" sz="2000" b="1" dirty="0" smtClean="0"/>
              <a:t>internacionales</a:t>
            </a:r>
            <a:r>
              <a:rPr lang="es-MX" sz="2000" dirty="0" smtClean="0"/>
              <a:t>.</a:t>
            </a:r>
            <a:endParaRPr lang="es-MX" sz="2000" dirty="0"/>
          </a:p>
          <a:p>
            <a:pPr marL="598688" indent="-598688" algn="just"/>
            <a:r>
              <a:rPr lang="es-MX" sz="2000" b="1" dirty="0" smtClean="0"/>
              <a:t>IV.-</a:t>
            </a:r>
            <a:r>
              <a:rPr lang="es-MX" sz="2000" dirty="0" smtClean="0"/>
              <a:t> Se </a:t>
            </a:r>
            <a:r>
              <a:rPr lang="es-MX" sz="2000" dirty="0"/>
              <a:t>entregue con ese carácter o el de </a:t>
            </a:r>
            <a:r>
              <a:rPr lang="es-MX" sz="2000" b="1" dirty="0"/>
              <a:t>confidencial</a:t>
            </a:r>
            <a:r>
              <a:rPr lang="es-MX" sz="2000" dirty="0"/>
              <a:t> por otro u otros sujetos </a:t>
            </a:r>
            <a:r>
              <a:rPr lang="es-MX" sz="2000" dirty="0" smtClean="0"/>
              <a:t>de derecho </a:t>
            </a:r>
            <a:r>
              <a:rPr lang="es-MX" sz="2000" dirty="0"/>
              <a:t>internacional.</a:t>
            </a:r>
            <a:endParaRPr lang="es-MX" sz="2000" dirty="0"/>
          </a:p>
          <a:p>
            <a:pPr algn="just"/>
            <a:r>
              <a:rPr lang="es-MX" sz="2000" b="1" dirty="0" smtClean="0"/>
              <a:t>V.-</a:t>
            </a:r>
            <a:r>
              <a:rPr lang="es-MX" sz="2000" dirty="0" smtClean="0"/>
              <a:t> Dañe </a:t>
            </a:r>
            <a:r>
              <a:rPr lang="es-MX" sz="2000" dirty="0"/>
              <a:t>la </a:t>
            </a:r>
            <a:r>
              <a:rPr lang="es-MX" sz="2000" b="1" dirty="0"/>
              <a:t>estabilidad</a:t>
            </a:r>
            <a:r>
              <a:rPr lang="es-MX" sz="2000" dirty="0"/>
              <a:t> </a:t>
            </a:r>
            <a:r>
              <a:rPr lang="es-MX" sz="2000" b="1" dirty="0" smtClean="0"/>
              <a:t>económica</a:t>
            </a:r>
            <a:r>
              <a:rPr lang="es-MX" sz="2000" dirty="0" smtClean="0"/>
              <a:t> y </a:t>
            </a:r>
            <a:r>
              <a:rPr lang="es-MX" sz="2000" b="1" dirty="0"/>
              <a:t>financiera</a:t>
            </a:r>
            <a:r>
              <a:rPr lang="es-MX" sz="2000" dirty="0"/>
              <a:t> del Estado y Municipios.</a:t>
            </a:r>
          </a:p>
          <a:p>
            <a:pPr algn="just"/>
            <a:r>
              <a:rPr lang="es-MX" sz="2000" b="1" dirty="0" smtClean="0"/>
              <a:t>VI.-</a:t>
            </a:r>
            <a:r>
              <a:rPr lang="es-MX" sz="2000" dirty="0" smtClean="0"/>
              <a:t> Obstruya </a:t>
            </a:r>
            <a:r>
              <a:rPr lang="es-MX" sz="2000" dirty="0"/>
              <a:t>las actividades de </a:t>
            </a:r>
            <a:r>
              <a:rPr lang="es-MX" sz="2000" b="1" dirty="0"/>
              <a:t>prevención</a:t>
            </a:r>
            <a:r>
              <a:rPr lang="es-MX" sz="2000" dirty="0"/>
              <a:t> o </a:t>
            </a:r>
            <a:r>
              <a:rPr lang="es-MX" sz="2000" b="1" dirty="0"/>
              <a:t>persecución</a:t>
            </a:r>
            <a:r>
              <a:rPr lang="es-MX" sz="2000" dirty="0"/>
              <a:t> de los delitos.</a:t>
            </a:r>
          </a:p>
          <a:p>
            <a:pPr algn="just"/>
            <a:r>
              <a:rPr lang="es-MX" sz="2000" dirty="0" smtClean="0"/>
              <a:t>VII- Obstruya </a:t>
            </a:r>
            <a:r>
              <a:rPr lang="es-MX" sz="2000" dirty="0"/>
              <a:t>las actividades de </a:t>
            </a:r>
            <a:r>
              <a:rPr lang="es-MX" sz="2000" b="1" dirty="0"/>
              <a:t>verificación</a:t>
            </a:r>
            <a:r>
              <a:rPr lang="es-MX" sz="2000" dirty="0"/>
              <a:t>. </a:t>
            </a:r>
          </a:p>
          <a:p>
            <a:pPr algn="just"/>
            <a:r>
              <a:rPr lang="es-MX" sz="2000" b="1" dirty="0" smtClean="0"/>
              <a:t>VIII.-</a:t>
            </a:r>
            <a:r>
              <a:rPr lang="es-MX" sz="2000" dirty="0" smtClean="0"/>
              <a:t> Afecte </a:t>
            </a:r>
            <a:r>
              <a:rPr lang="es-MX" sz="2000" dirty="0"/>
              <a:t>la </a:t>
            </a:r>
            <a:r>
              <a:rPr lang="es-MX" sz="2000" b="1" dirty="0"/>
              <a:t>recaudación</a:t>
            </a:r>
            <a:r>
              <a:rPr lang="es-MX" sz="2000" dirty="0"/>
              <a:t> de las contribuciones.</a:t>
            </a:r>
          </a:p>
          <a:p>
            <a:pPr algn="just"/>
            <a:r>
              <a:rPr lang="es-MX" sz="2000" b="1" dirty="0" smtClean="0"/>
              <a:t>IX.-</a:t>
            </a:r>
            <a:r>
              <a:rPr lang="es-MX" sz="2000" dirty="0" smtClean="0"/>
              <a:t> Contenga </a:t>
            </a:r>
            <a:r>
              <a:rPr lang="es-MX" sz="2000" dirty="0"/>
              <a:t>opiniones, recomendaciones o puntos de vista que formen parte del proceso deliberativo de los servidores públicos.</a:t>
            </a:r>
            <a:endParaRPr lang="es-MX" sz="2000" dirty="0"/>
          </a:p>
        </p:txBody>
      </p:sp>
      <p:sp>
        <p:nvSpPr>
          <p:cNvPr id="9" name="Shape 200"/>
          <p:cNvSpPr/>
          <p:nvPr/>
        </p:nvSpPr>
        <p:spPr>
          <a:xfrm>
            <a:off x="6766482" y="6066555"/>
            <a:ext cx="2412268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ctr">
              <a:defRPr sz="1800"/>
            </a:pPr>
            <a:r>
              <a:rPr lang="es-MX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venir Next LT Pro Demi"/>
              </a:rPr>
              <a:t>Artículo 49 LTAIPO</a:t>
            </a:r>
            <a:endParaRPr lang="es-MX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venir Next LT Pro Demi"/>
            </a:endParaRPr>
          </a:p>
        </p:txBody>
      </p:sp>
    </p:spTree>
    <p:extLst>
      <p:ext uri="{BB962C8B-B14F-4D97-AF65-F5344CB8AC3E}">
        <p14:creationId xmlns:p14="http://schemas.microsoft.com/office/powerpoint/2010/main" val="23872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611561" y="1772816"/>
            <a:ext cx="7920879" cy="4278702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pPr marL="598688" indent="-598688" algn="just"/>
            <a:r>
              <a:rPr lang="es-MX" sz="2100" b="1" dirty="0" smtClean="0"/>
              <a:t>X.-</a:t>
            </a:r>
            <a:r>
              <a:rPr lang="es-MX" sz="2100" dirty="0" smtClean="0"/>
              <a:t> </a:t>
            </a:r>
            <a:r>
              <a:rPr lang="es-MX" sz="2100" b="1" dirty="0" smtClean="0"/>
              <a:t>Expedientes</a:t>
            </a:r>
            <a:r>
              <a:rPr lang="es-MX" sz="2100" dirty="0" smtClean="0"/>
              <a:t> de </a:t>
            </a:r>
            <a:r>
              <a:rPr lang="es-MX" sz="2100" b="1" dirty="0" smtClean="0"/>
              <a:t>averiguaciones</a:t>
            </a:r>
            <a:r>
              <a:rPr lang="es-MX" sz="2100" dirty="0" smtClean="0"/>
              <a:t> previas o carpetas </a:t>
            </a:r>
            <a:r>
              <a:rPr lang="es-MX" sz="2100" dirty="0"/>
              <a:t>de </a:t>
            </a:r>
            <a:r>
              <a:rPr lang="es-MX" sz="2100" b="1" dirty="0" smtClean="0"/>
              <a:t>investigación</a:t>
            </a:r>
            <a:r>
              <a:rPr lang="es-MX" sz="2100" dirty="0" smtClean="0"/>
              <a:t>, hasta </a:t>
            </a:r>
            <a:r>
              <a:rPr lang="es-MX" sz="2100" dirty="0"/>
              <a:t>que se determine el ejercicio de la </a:t>
            </a:r>
            <a:r>
              <a:rPr lang="es-MX" sz="2100" b="1" dirty="0"/>
              <a:t>acción penal</a:t>
            </a:r>
            <a:r>
              <a:rPr lang="es-MX" sz="2100" dirty="0"/>
              <a:t>. </a:t>
            </a:r>
            <a:endParaRPr lang="es-MX" sz="2100" dirty="0"/>
          </a:p>
          <a:p>
            <a:pPr marL="598688" indent="-598688" algn="just"/>
            <a:r>
              <a:rPr lang="es-MX" sz="2100" b="1" dirty="0" smtClean="0"/>
              <a:t>XI.-</a:t>
            </a:r>
            <a:r>
              <a:rPr lang="es-MX" sz="2100" dirty="0" smtClean="0"/>
              <a:t> </a:t>
            </a:r>
            <a:r>
              <a:rPr lang="es-MX" sz="2100" b="1" dirty="0" smtClean="0"/>
              <a:t>Expedientes</a:t>
            </a:r>
            <a:r>
              <a:rPr lang="es-MX" sz="2100" dirty="0" smtClean="0"/>
              <a:t> </a:t>
            </a:r>
            <a:r>
              <a:rPr lang="es-MX" sz="2100" b="1" dirty="0" smtClean="0"/>
              <a:t>judiciales</a:t>
            </a:r>
            <a:r>
              <a:rPr lang="es-MX" sz="2100" dirty="0" smtClean="0"/>
              <a:t> </a:t>
            </a:r>
            <a:r>
              <a:rPr lang="es-MX" sz="2100" dirty="0"/>
              <a:t>o </a:t>
            </a:r>
            <a:r>
              <a:rPr lang="es-MX" sz="2100" b="1" dirty="0"/>
              <a:t>procedimientos administrativos </a:t>
            </a:r>
            <a:r>
              <a:rPr lang="es-MX" sz="2100" dirty="0"/>
              <a:t>seguidos en forma de juicio en tanto la sentencia no haya causado </a:t>
            </a:r>
            <a:r>
              <a:rPr lang="es-MX" sz="2100" dirty="0" smtClean="0"/>
              <a:t>ejecutoria.</a:t>
            </a:r>
            <a:endParaRPr lang="es-MX" sz="2100" dirty="0"/>
          </a:p>
          <a:p>
            <a:pPr marL="598688" indent="-598688" algn="just"/>
            <a:r>
              <a:rPr lang="es-MX" sz="2100" b="1" dirty="0" smtClean="0"/>
              <a:t>XII.-</a:t>
            </a:r>
            <a:r>
              <a:rPr lang="es-MX" sz="2100" dirty="0" smtClean="0"/>
              <a:t> </a:t>
            </a:r>
            <a:r>
              <a:rPr lang="es-MX" sz="2100" b="1" dirty="0" smtClean="0"/>
              <a:t>Afecte</a:t>
            </a:r>
            <a:r>
              <a:rPr lang="es-MX" sz="2100" dirty="0" smtClean="0"/>
              <a:t> </a:t>
            </a:r>
            <a:r>
              <a:rPr lang="es-MX" sz="2100" dirty="0"/>
              <a:t>los </a:t>
            </a:r>
            <a:r>
              <a:rPr lang="es-MX" sz="2100" b="1" dirty="0"/>
              <a:t>derechos</a:t>
            </a:r>
            <a:r>
              <a:rPr lang="es-MX" sz="2100" dirty="0"/>
              <a:t> del debido proceso.</a:t>
            </a:r>
            <a:endParaRPr lang="es-MX" sz="2100" dirty="0"/>
          </a:p>
          <a:p>
            <a:pPr marL="598688" indent="-598688" algn="just"/>
            <a:r>
              <a:rPr lang="es-MX" sz="2100" b="1" dirty="0"/>
              <a:t>XIII</a:t>
            </a:r>
            <a:r>
              <a:rPr lang="es-MX" sz="2100" b="1" dirty="0" smtClean="0"/>
              <a:t>.-</a:t>
            </a:r>
            <a:r>
              <a:rPr lang="es-MX" sz="2100" dirty="0"/>
              <a:t> </a:t>
            </a:r>
            <a:r>
              <a:rPr lang="es-MX" sz="2100" dirty="0" smtClean="0"/>
              <a:t>Expedientes </a:t>
            </a:r>
            <a:r>
              <a:rPr lang="es-MX" sz="2100" dirty="0"/>
              <a:t>de las </a:t>
            </a:r>
            <a:r>
              <a:rPr lang="es-MX" sz="2100" b="1" dirty="0"/>
              <a:t>denuncias</a:t>
            </a:r>
            <a:r>
              <a:rPr lang="es-MX" sz="2100" dirty="0"/>
              <a:t> y </a:t>
            </a:r>
            <a:r>
              <a:rPr lang="es-MX" sz="2100" b="1" dirty="0"/>
              <a:t>procedimientos</a:t>
            </a:r>
            <a:r>
              <a:rPr lang="es-MX" sz="2100" dirty="0"/>
              <a:t> de </a:t>
            </a:r>
            <a:r>
              <a:rPr lang="es-MX" sz="2100" b="1" dirty="0"/>
              <a:t>juicio</a:t>
            </a:r>
            <a:r>
              <a:rPr lang="es-MX" sz="2100" dirty="0"/>
              <a:t> </a:t>
            </a:r>
            <a:r>
              <a:rPr lang="es-MX" sz="2100" b="1" dirty="0"/>
              <a:t>político</a:t>
            </a:r>
            <a:r>
              <a:rPr lang="es-MX" sz="2100" dirty="0"/>
              <a:t>, que se lleven a cabo en el Congreso del Estado.</a:t>
            </a:r>
            <a:endParaRPr lang="es-MX" sz="2100" dirty="0"/>
          </a:p>
          <a:p>
            <a:pPr marL="598688" indent="-598688" algn="just"/>
            <a:r>
              <a:rPr lang="es-MX" sz="2100" b="1" dirty="0" smtClean="0"/>
              <a:t>XIV.- Obstruya</a:t>
            </a:r>
            <a:r>
              <a:rPr lang="es-MX" sz="2100" dirty="0" smtClean="0"/>
              <a:t> </a:t>
            </a:r>
            <a:r>
              <a:rPr lang="es-MX" sz="2100" dirty="0"/>
              <a:t>los procedimientos para </a:t>
            </a:r>
            <a:r>
              <a:rPr lang="es-MX" sz="2100" b="1" dirty="0"/>
              <a:t>fincar</a:t>
            </a:r>
            <a:r>
              <a:rPr lang="es-MX" sz="2100" dirty="0"/>
              <a:t> </a:t>
            </a:r>
            <a:r>
              <a:rPr lang="es-MX" sz="2100" b="1" dirty="0"/>
              <a:t>responsabilidad</a:t>
            </a:r>
            <a:r>
              <a:rPr lang="es-MX" sz="2100" dirty="0"/>
              <a:t> a los servidores públicos, en tanto no se haya dictado la resolución administrativa. </a:t>
            </a:r>
            <a:endParaRPr lang="es-MX" sz="2100" dirty="0"/>
          </a:p>
          <a:p>
            <a:pPr marL="598688" indent="-598688" algn="just"/>
            <a:r>
              <a:rPr lang="es-MX" sz="2100" b="1" dirty="0" smtClean="0"/>
              <a:t>XV.-</a:t>
            </a:r>
            <a:r>
              <a:rPr lang="es-MX" sz="2100" dirty="0" smtClean="0"/>
              <a:t> Por </a:t>
            </a:r>
            <a:r>
              <a:rPr lang="es-MX" sz="2100" dirty="0"/>
              <a:t>disposición expresa de una Ley tenga tal carácter, siempre que sea acorde con las bases y principios de la </a:t>
            </a:r>
            <a:r>
              <a:rPr lang="es-MX" sz="2100" b="1" dirty="0"/>
              <a:t>LGT</a:t>
            </a:r>
            <a:r>
              <a:rPr lang="es-MX" sz="2100" dirty="0"/>
              <a:t> y la </a:t>
            </a:r>
            <a:r>
              <a:rPr lang="es-MX" sz="2100" b="1" dirty="0" smtClean="0"/>
              <a:t>LTAIPO.</a:t>
            </a:r>
            <a:endParaRPr lang="es-MX" sz="2100" b="1" dirty="0"/>
          </a:p>
        </p:txBody>
      </p:sp>
    </p:spTree>
    <p:extLst>
      <p:ext uri="{BB962C8B-B14F-4D97-AF65-F5344CB8AC3E}">
        <p14:creationId xmlns:p14="http://schemas.microsoft.com/office/powerpoint/2010/main" val="39326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00"/>
          <p:cNvSpPr/>
          <p:nvPr/>
        </p:nvSpPr>
        <p:spPr>
          <a:xfrm>
            <a:off x="6154867" y="6174885"/>
            <a:ext cx="241226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ctr">
              <a:defRPr sz="1800"/>
            </a:pPr>
            <a:r>
              <a:rPr lang="es-MX" sz="1600" b="1" dirty="0" smtClean="0">
                <a:solidFill>
                  <a:schemeClr val="accent5">
                    <a:lumMod val="75000"/>
                  </a:schemeClr>
                </a:solidFill>
                <a:latin typeface="Avenir Next LT Pro Demi"/>
                <a:ea typeface="Avenir Next LT Pro Demi"/>
                <a:cs typeface="Avenir Next LT Pro Demi"/>
                <a:sym typeface="Avenir Next LT Pro Demi"/>
              </a:rPr>
              <a:t> </a:t>
            </a:r>
            <a:endParaRPr lang="es-MX" sz="1600" b="1" dirty="0">
              <a:solidFill>
                <a:schemeClr val="accent5">
                  <a:lumMod val="75000"/>
                </a:schemeClr>
              </a:solidFill>
              <a:latin typeface="Avenir Next LT Pro Demi"/>
              <a:ea typeface="Avenir Next LT Pro Demi"/>
              <a:cs typeface="Avenir Next LT Pro Demi"/>
              <a:sym typeface="Avenir Next LT Pro Demi"/>
            </a:endParaRPr>
          </a:p>
        </p:txBody>
      </p:sp>
      <p:pic>
        <p:nvPicPr>
          <p:cNvPr id="14339" name="Picture 3" descr="C:\Users\Saray\Downloads\281470_1719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812"/>
            <a:ext cx="9144000" cy="566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83968" y="3236783"/>
            <a:ext cx="43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 panose="02000000000000000000" pitchFamily="2" charset="0"/>
                <a:cs typeface="Times New Roman" panose="02020603050405020304" pitchFamily="18" charset="0"/>
              </a:rPr>
              <a:t>Reserva de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 panose="02000000000000000000" pitchFamily="2" charset="0"/>
                <a:cs typeface="Times New Roman" panose="02020603050405020304" pitchFamily="18" charset="0"/>
              </a:rPr>
              <a:t>nformación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code Sans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1916832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41325">
              <a:buFont typeface="Arial" pitchFamily="34" charset="0"/>
              <a:buNone/>
            </a:pP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Fundamento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la Reserva 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Información</a:t>
            </a:r>
          </a:p>
          <a:p>
            <a:pPr marL="0" indent="0" algn="just">
              <a:buFont typeface="Arial" pitchFamily="34" charset="0"/>
              <a:buNone/>
            </a:pPr>
            <a:endParaRPr lang="es-MX" sz="1600" b="1" dirty="0">
              <a:solidFill>
                <a:srgbClr val="FFC000"/>
              </a:solidFill>
              <a:latin typeface="Encode Sans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deberá estar debidamente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fundada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motivada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deberá demostrar  la existencia de elementos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objetivos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verificables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partir de los cuales se demuestre que con el acceso a la información existe 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probabilidad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de dañar el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interés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público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es-MX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MX" sz="2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 algn="r">
              <a:buNone/>
            </a:pP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venir Next LT Pro Demi"/>
              </a:rPr>
              <a:t>Artículo 52 de la LTAIPO</a:t>
            </a:r>
            <a:endParaRPr lang="es-ES_tradnl" sz="1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s-MX" sz="2000" dirty="0" smtClean="0">
              <a:latin typeface="Helvetica Light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s-MX" sz="2000" dirty="0">
              <a:latin typeface="Helvetica Light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s-MX" sz="2000" dirty="0" smtClean="0">
              <a:latin typeface="Helvetica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1916832"/>
            <a:ext cx="777686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	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Restricciones</a:t>
            </a:r>
          </a:p>
          <a:p>
            <a:pPr marL="0" indent="0" algn="just">
              <a:buNone/>
            </a:pP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1.- 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 se pueden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emitir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acuerdos de carácter general que pretendan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clasificar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(Artículo 105 de la LGT).</a:t>
            </a:r>
          </a:p>
          <a:p>
            <a:pPr marL="0" indent="0" algn="just">
              <a:buNone/>
            </a:pP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2.-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No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puede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clasificar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antes de que se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genere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(Artículo 108 de la LGT).</a:t>
            </a:r>
          </a:p>
          <a:p>
            <a:pPr marL="0" indent="0" algn="just">
              <a:buNone/>
            </a:pP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3.-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 contenida en las 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Obligaciones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transparencia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podrán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omitirse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las versiones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públicas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(Artículo 112 de la LGT).</a:t>
            </a:r>
          </a:p>
          <a:p>
            <a:pPr marL="0" indent="0" algn="just">
              <a:buNone/>
            </a:pP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4.-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No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puede invocar la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reserva de información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cuando se trate de información prevista a la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investigación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violaciones a los Derechos 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Humanos,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delitos de lesa humanidad o relacionada con actos de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corrupción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(Artículo 115 de la LGT).</a:t>
            </a:r>
            <a:endParaRPr lang="es-MX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1916832"/>
            <a:ext cx="7851306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Sin 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embargo no basta que un documento verse, por ejemplo, sobre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seguridad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nacional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para que éste pueda ser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automáticamente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reservado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conocimiento </a:t>
            </a:r>
            <a:r>
              <a:rPr lang="es-E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público.</a:t>
            </a:r>
          </a:p>
          <a:p>
            <a:pPr marL="0" indent="0" algn="just">
              <a:buNone/>
            </a:pPr>
            <a:endParaRPr lang="es-ES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None/>
            </a:pPr>
            <a:r>
              <a:rPr lang="es-E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otras palabras, se requiere de una ponderación de los valores en conflicto —en este caso publicidad contra seguridad— para poder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determinar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procede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reserva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temporal</a:t>
            </a:r>
            <a:r>
              <a:rPr lang="es-E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documento. A los criterios que guían este análisis se le conoce como </a:t>
            </a:r>
            <a:r>
              <a:rPr lang="es-ES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ES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prueba </a:t>
            </a:r>
            <a:r>
              <a:rPr lang="es-ES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es-ES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daño.</a:t>
            </a:r>
          </a:p>
          <a:p>
            <a:pPr marL="0" indent="0" algn="just">
              <a:buNone/>
            </a:pPr>
            <a:endParaRPr lang="es-ES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 algn="r">
              <a:buNone/>
            </a:pP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venir Next LT Pro Demi"/>
              </a:rPr>
              <a:t>Artículo 52 de la LTAIPO</a:t>
            </a:r>
            <a:endParaRPr lang="es-MX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s-MX" sz="2000" dirty="0">
              <a:latin typeface="Helvetica Light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s-MX" sz="2000" dirty="0" smtClean="0">
              <a:latin typeface="Helvetica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02577" y="1484784"/>
            <a:ext cx="8750206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2000" dirty="0" smtClean="0"/>
          </a:p>
          <a:p>
            <a:pPr marL="0" lvl="0" indent="0" algn="ctr">
              <a:spcBef>
                <a:spcPts val="800"/>
              </a:spcBef>
              <a:buNone/>
            </a:pP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   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ANÁLISIS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Y PONDERACIÓN DE VALORES </a:t>
            </a:r>
          </a:p>
          <a:p>
            <a:pPr marL="0" lvl="0" indent="0" algn="ctr">
              <a:spcBef>
                <a:spcPts val="800"/>
              </a:spcBef>
              <a:buNone/>
            </a:pPr>
            <a:endParaRPr lang="es-MX" sz="2800" b="1" dirty="0">
              <a:solidFill>
                <a:schemeClr val="accent5">
                  <a:lumMod val="75000"/>
                </a:schemeClr>
              </a:solidFill>
              <a:latin typeface="Eras Demi ITC" panose="020B0805030504020804" pitchFamily="34" charset="0"/>
            </a:endParaRPr>
          </a:p>
          <a:p>
            <a:pPr marL="0" lvl="0" indent="0" algn="ctr">
              <a:spcBef>
                <a:spcPts val="800"/>
              </a:spcBef>
              <a:buNone/>
            </a:pP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DDHH</a:t>
            </a:r>
          </a:p>
          <a:p>
            <a:pPr marL="0" lvl="0" indent="0">
              <a:spcBef>
                <a:spcPts val="800"/>
              </a:spcBef>
              <a:buNone/>
            </a:pPr>
            <a:endParaRPr lang="es-MX" sz="2800" b="1" dirty="0">
              <a:solidFill>
                <a:schemeClr val="accent5">
                  <a:lumMod val="75000"/>
                </a:schemeClr>
              </a:solidFill>
              <a:latin typeface="Eras Demi ITC" panose="020B0805030504020804" pitchFamily="34" charset="0"/>
            </a:endParaRPr>
          </a:p>
          <a:p>
            <a:pPr marL="0" lvl="0" indent="0">
              <a:spcBef>
                <a:spcPts val="800"/>
              </a:spcBef>
              <a:buNone/>
            </a:pP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    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PUBLICIDAD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	 	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            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	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                              SEGURIDAD </a:t>
            </a:r>
            <a:endParaRPr lang="es-MX" sz="2500" b="1" dirty="0">
              <a:solidFill>
                <a:srgbClr val="FFC000"/>
              </a:solidFill>
              <a:latin typeface="Encode Sans" panose="02000000000000000000" pitchFamily="2" charset="0"/>
            </a:endParaRPr>
          </a:p>
          <a:p>
            <a:pPr marL="0" lvl="0" indent="0">
              <a:spcBef>
                <a:spcPts val="800"/>
              </a:spcBef>
              <a:buNone/>
            </a:pPr>
            <a:endParaRPr lang="es-MX" sz="2800" b="1" dirty="0">
              <a:solidFill>
                <a:schemeClr val="accent5">
                  <a:lumMod val="75000"/>
                </a:schemeClr>
              </a:solidFill>
              <a:latin typeface="Eras Demi ITC" panose="020B0805030504020804" pitchFamily="34" charset="0"/>
            </a:endParaRPr>
          </a:p>
          <a:p>
            <a:pPr marL="0" lvl="0" indent="0" algn="ctr">
              <a:spcBef>
                <a:spcPts val="800"/>
              </a:spcBef>
              <a:buNone/>
            </a:pPr>
            <a:endParaRPr lang="es-MX" sz="2800" b="1" dirty="0" smtClean="0">
              <a:solidFill>
                <a:schemeClr val="accent5">
                  <a:lumMod val="75000"/>
                </a:schemeClr>
              </a:solidFill>
              <a:latin typeface="Eras Demi ITC" panose="020B0805030504020804" pitchFamily="34" charset="0"/>
            </a:endParaRPr>
          </a:p>
          <a:p>
            <a:pPr marL="0" lvl="0" indent="0" algn="ctr">
              <a:spcBef>
                <a:spcPts val="800"/>
              </a:spcBef>
              <a:buNone/>
            </a:pP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 PRUEBA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DE DAÑO </a:t>
            </a:r>
          </a:p>
          <a:p>
            <a:pPr marL="0" indent="0" algn="r">
              <a:lnSpc>
                <a:spcPct val="150000"/>
              </a:lnSpc>
              <a:buNone/>
            </a:pPr>
            <a:endParaRPr lang="es-MX" sz="2000" dirty="0" smtClean="0">
              <a:latin typeface="Helvetica Light"/>
              <a:cs typeface="Times New Roman" panose="02020603050405020304" pitchFamily="18" charset="0"/>
            </a:endParaRPr>
          </a:p>
        </p:txBody>
      </p:sp>
      <p:sp>
        <p:nvSpPr>
          <p:cNvPr id="7" name="Shape 200"/>
          <p:cNvSpPr/>
          <p:nvPr/>
        </p:nvSpPr>
        <p:spPr>
          <a:xfrm>
            <a:off x="6122606" y="6174885"/>
            <a:ext cx="241226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ctr">
              <a:defRPr sz="1800"/>
            </a:pPr>
            <a:endParaRPr lang="es-MX" sz="1600" b="1" dirty="0">
              <a:solidFill>
                <a:schemeClr val="accent5">
                  <a:lumMod val="75000"/>
                </a:schemeClr>
              </a:solidFill>
              <a:latin typeface="Avenir Next LT Pro Demi"/>
              <a:ea typeface="Avenir Next LT Pro Demi"/>
              <a:cs typeface="Avenir Next LT Pro Demi"/>
              <a:sym typeface="Avenir Next LT Pro Demi"/>
            </a:endParaRPr>
          </a:p>
        </p:txBody>
      </p:sp>
      <p:sp>
        <p:nvSpPr>
          <p:cNvPr id="2" name="1 Flecha derecha"/>
          <p:cNvSpPr/>
          <p:nvPr/>
        </p:nvSpPr>
        <p:spPr>
          <a:xfrm rot="7035907">
            <a:off x="1395252" y="2823246"/>
            <a:ext cx="1202411" cy="63627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Flecha abajo"/>
          <p:cNvSpPr/>
          <p:nvPr/>
        </p:nvSpPr>
        <p:spPr>
          <a:xfrm rot="19989175">
            <a:off x="7394478" y="2625729"/>
            <a:ext cx="627380" cy="11691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>
            <a:off x="4211960" y="3501008"/>
            <a:ext cx="622781" cy="173135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461374" y="6093296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6" y="1988840"/>
            <a:ext cx="770485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¿En qué momento se Clasifica la Información?</a:t>
            </a:r>
          </a:p>
          <a:p>
            <a:pPr algn="just"/>
            <a:endParaRPr lang="es-MX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Cuando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reciba una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solicitud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acceso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la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información.</a:t>
            </a: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determine mediante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resolución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autoridad </a:t>
            </a:r>
            <a:r>
              <a:rPr lang="es-MX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competente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generen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versiones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públicas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para el cumplimiento de las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Obligaciones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MX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transparencia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755576" y="1772816"/>
            <a:ext cx="777686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2500" b="1" dirty="0" smtClean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¿</a:t>
            </a:r>
            <a:r>
              <a:rPr lang="es-ES_tradnl" sz="2500" b="1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Quién Clasifica la Información</a:t>
            </a:r>
            <a:r>
              <a:rPr lang="es-ES_tradnl" sz="2500" b="1" dirty="0" smtClean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  <a:p>
            <a:pPr marL="0" indent="0" algn="just">
              <a:buNone/>
            </a:pPr>
            <a:endParaRPr lang="es-ES_tradnl" sz="1100" b="1" dirty="0">
              <a:solidFill>
                <a:srgbClr val="FFC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Los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titulares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las áreas de los </a:t>
            </a:r>
            <a:r>
              <a:rPr lang="es-ES_tradnl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Sujetos</a:t>
            </a:r>
            <a:r>
              <a:rPr lang="es-ES_tradnl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obligados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son los </a:t>
            </a:r>
            <a:r>
              <a:rPr lang="es-ES_tradnl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responsables.</a:t>
            </a:r>
          </a:p>
          <a:p>
            <a:pPr algn="just"/>
            <a:r>
              <a:rPr lang="es-ES_tradnl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Remiten 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Comité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por conducto de la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Unidad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Transparencia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el informe con los elementos en donde funden y motiven la clasificación de la </a:t>
            </a:r>
            <a:r>
              <a:rPr lang="es-ES_tradnl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información.</a:t>
            </a:r>
          </a:p>
          <a:p>
            <a:pPr algn="just"/>
            <a:r>
              <a:rPr lang="es-ES_tradnl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clasificación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es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aprobada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por el Comité de </a:t>
            </a:r>
            <a:r>
              <a:rPr lang="es-ES_tradnl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Transparencia.</a:t>
            </a:r>
          </a:p>
          <a:p>
            <a:pPr algn="just"/>
            <a:r>
              <a:rPr lang="es-ES_tradnl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acuerdo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 </a:t>
            </a:r>
            <a:r>
              <a:rPr lang="es-ES_tradnl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resolución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 le hará saber al solicitante. </a:t>
            </a:r>
          </a:p>
          <a:p>
            <a:pPr marL="0" indent="0" algn="just">
              <a:buNone/>
            </a:pPr>
            <a:endParaRPr lang="es-ES_tradnl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None/>
            </a:pPr>
            <a:r>
              <a:rPr lang="es-ES_tradnl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ausencia </a:t>
            </a:r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los titulares de las áreas, la información será clasificada o desclasificada por la persona que lo supla.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es-MX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90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11559" y="1556792"/>
            <a:ext cx="7776865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60729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21457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482186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642915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  <a:buFont typeface="Wingdings 3" pitchFamily="18" charset="2"/>
              <a:buNone/>
            </a:pPr>
            <a:r>
              <a:rPr lang="es-ES" sz="2500" b="1" dirty="0" smtClean="0">
                <a:solidFill>
                  <a:srgbClr val="FFC000"/>
                </a:solidFill>
                <a:latin typeface="Encode Sans" panose="02000000000000000000" pitchFamily="2" charset="0"/>
                <a:cs typeface="Times New Roman" pitchFamily="18" charset="0"/>
              </a:rPr>
              <a:t>	Objetivo </a:t>
            </a:r>
          </a:p>
          <a:p>
            <a:pPr algn="just">
              <a:buFont typeface="Wingdings 3" pitchFamily="18" charset="2"/>
              <a:buNone/>
            </a:pP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Analizaremos el marco normativo con base en el cual, los Sujetos obligados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clasificarán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como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reservada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confidencial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posean,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desclasificarán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generarán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en su caso,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versiones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públicas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expedientes o documentos que contengan partes o secciones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clasificadas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>
              <a:buFont typeface="Wingdings 3" pitchFamily="18" charset="2"/>
              <a:buNone/>
            </a:pPr>
            <a:endParaRPr lang="es-ES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Conocerán el procedimiento y criterios para la atención de solicitudes de acceso a la información en modalidad de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consulta directa</a:t>
            </a:r>
            <a:r>
              <a:rPr lang="es-ES" sz="2400" dirty="0" smtClean="0">
                <a:latin typeface="Encode Sans" panose="02000000000000000000" pitchFamily="2" charset="0"/>
                <a:cs typeface="Times New Roman" pitchFamily="18" charset="0"/>
              </a:rPr>
              <a:t>. </a:t>
            </a:r>
            <a:endParaRPr lang="es-MX" sz="2400" dirty="0" smtClean="0">
              <a:latin typeface="Encod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78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19" y="5013177"/>
            <a:ext cx="4846815" cy="738664"/>
          </a:xfrm>
          <a:noFill/>
        </p:spPr>
        <p:txBody>
          <a:bodyPr wrap="square" lIns="45720" tIns="0" rIns="45720" bIns="0" anchor="b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400" b="1" dirty="0">
                <a:solidFill>
                  <a:srgbClr val="FFC000"/>
                </a:solidFill>
                <a:latin typeface="Encode Sans" panose="02000000000000000000" pitchFamily="2" charset="0"/>
              </a:rPr>
              <a:t>PROCESO DE VALIDACIÓN DE LA CLASIFICACIÓN</a:t>
            </a:r>
            <a:endParaRPr lang="es-ES" sz="2400" b="1" dirty="0">
              <a:solidFill>
                <a:srgbClr val="FFC000"/>
              </a:solidFill>
              <a:latin typeface="Encode Sans" panose="020000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537321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Titular de la Unidad </a:t>
            </a:r>
            <a:r>
              <a:rPr lang="es-MX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Administrativa 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(propone)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75731" y="3685117"/>
            <a:ext cx="2762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Comité de Transparencia</a:t>
            </a:r>
          </a:p>
          <a:p>
            <a:pPr lvl="0" algn="ctr"/>
            <a:r>
              <a:rPr lang="es-MX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(valida)</a:t>
            </a:r>
            <a:endParaRPr lang="es-MX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943512" y="2627620"/>
            <a:ext cx="1948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Informar </a:t>
            </a:r>
            <a:r>
              <a:rPr lang="es-MX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 IAIPO</a:t>
            </a:r>
            <a:endParaRPr lang="es-MX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http://tona-santander.gov.co/apc-aa-files/34666438343930356535336164336566/reun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65960"/>
            <a:ext cx="1728192" cy="13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VVjlZrMMoDc/ULjPajfkHlI/AAAAAAAAASA/wFrLfVY3ekw/s320/reuni%C3%B3n%5B1%5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3992"/>
            <a:ext cx="1728192" cy="12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curvada hacia arriba"/>
          <p:cNvSpPr/>
          <p:nvPr/>
        </p:nvSpPr>
        <p:spPr>
          <a:xfrm rot="20099724">
            <a:off x="6211868" y="3366627"/>
            <a:ext cx="1991232" cy="636979"/>
          </a:xfrm>
          <a:prstGeom prst="curvedUp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13 Flecha curvada hacia arriba"/>
          <p:cNvSpPr/>
          <p:nvPr/>
        </p:nvSpPr>
        <p:spPr>
          <a:xfrm rot="20099724" flipV="1">
            <a:off x="1723650" y="3226909"/>
            <a:ext cx="1977747" cy="469323"/>
          </a:xfrm>
          <a:prstGeom prst="curvedUp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09"/>
          <a:stretch/>
        </p:blipFill>
        <p:spPr bwMode="auto">
          <a:xfrm>
            <a:off x="7442817" y="1703462"/>
            <a:ext cx="873599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8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121096" y="2992694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Skia" charset="0"/>
              <a:cs typeface="+mn-cs"/>
            </a:endParaRP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0" y="2928938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Skia" charset="0"/>
              <a:cs typeface="+mn-cs"/>
            </a:endParaRP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228600" y="5157192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Skia" charset="0"/>
              <a:cs typeface="+mn-cs"/>
            </a:endParaRPr>
          </a:p>
        </p:txBody>
      </p:sp>
      <p:sp>
        <p:nvSpPr>
          <p:cNvPr id="3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99288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	</a:t>
            </a:r>
            <a:r>
              <a:rPr lang="es-MX" b="1" dirty="0">
                <a:solidFill>
                  <a:srgbClr val="FFC000"/>
                </a:solidFill>
                <a:latin typeface="Encode Sans" panose="02000000000000000000" pitchFamily="2" charset="0"/>
              </a:rPr>
              <a:t>Tiempo de </a:t>
            </a:r>
            <a:r>
              <a:rPr lang="es-MX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Reserva</a:t>
            </a:r>
          </a:p>
          <a:p>
            <a:pPr marL="0" indent="0" algn="just">
              <a:buNone/>
            </a:pPr>
            <a:endParaRPr lang="es-MX" sz="10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None/>
            </a:pP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información clasificada como reservada deberá asentarse el periodo de reserva por el plazo 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necesario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tomando como base el interés público  que debe 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protegerse.</a:t>
            </a:r>
          </a:p>
          <a:p>
            <a:pPr marL="0" indent="0" algn="just">
              <a:buNone/>
            </a:pPr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None/>
            </a:pPr>
            <a:endParaRPr lang="es-MX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None/>
            </a:pPr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None/>
            </a:pPr>
            <a:endParaRPr lang="es-MX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None/>
            </a:pPr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buNone/>
            </a:pPr>
            <a:endParaRPr lang="es-MX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>
              <a:buNone/>
            </a:pPr>
            <a:r>
              <a:rPr lang="es-ES_tradnl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Artículo 50 de la LTAIPO</a:t>
            </a:r>
            <a:endParaRPr lang="es-MX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s-MX" sz="1600" dirty="0">
              <a:latin typeface="Helvetica Light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798214" y="3789040"/>
            <a:ext cx="275588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000" b="1" dirty="0" smtClean="0">
                <a:solidFill>
                  <a:schemeClr val="bg1"/>
                </a:solidFill>
                <a:latin typeface="Encode Sans" panose="02000000000000000000" pitchFamily="2" charset="0"/>
                <a:cs typeface="Times New Roman" pitchFamily="18" charset="0"/>
              </a:rPr>
              <a:t>Plazo máximo de reserva</a:t>
            </a:r>
            <a:endParaRPr lang="es-MX" sz="2000" b="1" dirty="0">
              <a:solidFill>
                <a:schemeClr val="bg1"/>
              </a:solidFill>
              <a:latin typeface="Encode Sans" panose="02000000000000000000" pitchFamily="2" charset="0"/>
              <a:cs typeface="Times New Roman" pitchFamily="18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436096" y="3942928"/>
            <a:ext cx="2755884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000" b="1" dirty="0" smtClean="0">
                <a:solidFill>
                  <a:schemeClr val="bg1"/>
                </a:solidFill>
                <a:latin typeface="Encode Sans" panose="02000000000000000000" pitchFamily="2" charset="0"/>
                <a:cs typeface="Times New Roman" pitchFamily="18" charset="0"/>
              </a:rPr>
              <a:t>Hasta 5 años</a:t>
            </a:r>
            <a:endParaRPr lang="es-MX" sz="2000" b="1" dirty="0">
              <a:solidFill>
                <a:schemeClr val="bg1"/>
              </a:solidFill>
              <a:latin typeface="Encode Sans" panose="02000000000000000000" pitchFamily="2" charset="0"/>
              <a:cs typeface="Times New Roman" pitchFamily="18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98214" y="5045114"/>
            <a:ext cx="2755884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000" b="1" dirty="0" smtClean="0">
                <a:solidFill>
                  <a:schemeClr val="bg1"/>
                </a:solidFill>
                <a:latin typeface="Encode Sans" panose="02000000000000000000" pitchFamily="2" charset="0"/>
                <a:cs typeface="Times New Roman" pitchFamily="18" charset="0"/>
              </a:rPr>
              <a:t>Ampliación</a:t>
            </a:r>
            <a:endParaRPr lang="es-MX" sz="2000" b="1" dirty="0">
              <a:solidFill>
                <a:schemeClr val="bg1"/>
              </a:solidFill>
              <a:latin typeface="Encode Sans" panose="02000000000000000000" pitchFamily="2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436096" y="5045114"/>
            <a:ext cx="2755884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000" b="1" dirty="0" smtClean="0">
                <a:solidFill>
                  <a:schemeClr val="bg1"/>
                </a:solidFill>
                <a:latin typeface="Encode Sans" panose="02000000000000000000" pitchFamily="2" charset="0"/>
                <a:cs typeface="Times New Roman" pitchFamily="18" charset="0"/>
              </a:rPr>
              <a:t>5 años adicionales</a:t>
            </a:r>
            <a:endParaRPr lang="es-MX" sz="2000" b="1" dirty="0">
              <a:solidFill>
                <a:schemeClr val="bg1"/>
              </a:solidFill>
              <a:latin typeface="Encode Sans" panose="02000000000000000000" pitchFamily="2" charset="0"/>
              <a:cs typeface="Times New Roman" pitchFamily="18" charset="0"/>
            </a:endParaRPr>
          </a:p>
        </p:txBody>
      </p:sp>
      <p:sp>
        <p:nvSpPr>
          <p:cNvPr id="37" name="36 Flecha derecha"/>
          <p:cNvSpPr/>
          <p:nvPr/>
        </p:nvSpPr>
        <p:spPr>
          <a:xfrm>
            <a:off x="4218756" y="3854951"/>
            <a:ext cx="720080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Flecha derecha"/>
          <p:cNvSpPr/>
          <p:nvPr/>
        </p:nvSpPr>
        <p:spPr>
          <a:xfrm>
            <a:off x="4218756" y="4957137"/>
            <a:ext cx="720080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0509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1556792"/>
            <a:ext cx="77768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Los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Sujetos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obligados elaborarán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semestralmente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un índice de los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expedientes clasificados como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reservados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el cual deberá ser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aprobado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por el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Comité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Transparencia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publicarse en el sitio de internet de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 dependencias,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así como en la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PNT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en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formatos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abiertos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Los titulares de las áreas lo enviarán al Comité de Transparencia dentro de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los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primeros </a:t>
            </a:r>
            <a:r>
              <a:rPr lang="es-MX" sz="13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días hábiles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los meses de enero y julio de cada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año. El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Comité de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Transparencia tendrá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 plazo de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días </a:t>
            </a:r>
            <a:r>
              <a:rPr lang="es-MX" sz="13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hábiles para su aprobación.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22180" r="11098" b="50260"/>
          <a:stretch/>
        </p:blipFill>
        <p:spPr bwMode="auto">
          <a:xfrm>
            <a:off x="53752" y="2722612"/>
            <a:ext cx="9073008" cy="23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34094" r="6231" b="50101"/>
          <a:stretch/>
        </p:blipFill>
        <p:spPr bwMode="auto">
          <a:xfrm>
            <a:off x="53752" y="4941168"/>
            <a:ext cx="9126760" cy="13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12576" y="908720"/>
            <a:ext cx="9649072" cy="73797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sz="1800" b="1" dirty="0">
                <a:solidFill>
                  <a:srgbClr val="FFC000"/>
                </a:solidFill>
                <a:latin typeface="Encode Sans" panose="02000000000000000000" pitchFamily="2" charset="0"/>
              </a:rPr>
              <a:t>Publicar el Índice de Expedientes Reservados</a:t>
            </a:r>
          </a:p>
          <a:p>
            <a:pPr marL="0" indent="0">
              <a:buNone/>
            </a:pPr>
            <a:endParaRPr lang="es-MX" sz="2400" dirty="0">
              <a:solidFill>
                <a:schemeClr val="accent5">
                  <a:lumMod val="50000"/>
                </a:schemeClr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33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59" y="1712416"/>
            <a:ext cx="79928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FFC000"/>
                </a:solidFill>
                <a:latin typeface="Encode Sans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Desclasificación</a:t>
            </a:r>
          </a:p>
          <a:p>
            <a:pPr algn="just"/>
            <a:endParaRPr lang="es-MX" b="1" dirty="0">
              <a:solidFill>
                <a:srgbClr val="FFC000"/>
              </a:solidFill>
              <a:latin typeface="Encode Sans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Información reservada dejara de tener dicho carácter y será de acceso a las personas cuando ocurra cualquiera de las siguientes causas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pPr algn="just"/>
            <a:endParaRPr lang="es-MX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Venza el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plazo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reserva;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Cesen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las causas que dieron origen a su clasificación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resolución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Comité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Transparencia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cada sujeto obligado; 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y/o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resolución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</a:t>
            </a:r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Instituto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revoque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modifique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clasificación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reserva emitida por el S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ujeto obligado.</a:t>
            </a:r>
          </a:p>
          <a:p>
            <a:pPr algn="r"/>
            <a:endParaRPr lang="es-ES_tradnl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s-ES_tradnl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Artículo 54 de la LTAIPO</a:t>
            </a:r>
            <a:endParaRPr lang="es-ES_tradnl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83568" y="1916832"/>
            <a:ext cx="770485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Prueba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de daño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Argumentación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fundada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motivada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deben realizar los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Sujetos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obligados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tendiente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acreditar que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MX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divulgación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lesiona el interés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jurídicamente protegido por 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normativa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aplicable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el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daño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puede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producirse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 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publicidad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es mayor que el interés de conocerla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endParaRPr lang="es-MX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>
              <a:spcBef>
                <a:spcPts val="600"/>
              </a:spcBef>
              <a:spcAft>
                <a:spcPts val="1000"/>
              </a:spcAft>
            </a:pPr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Lineamientos Generales en materia de Clasificación y Desclasificación de la Información. Disposiciones Generales. </a:t>
            </a:r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Numeral Segundo. </a:t>
            </a:r>
            <a:r>
              <a:rPr lang="es-MX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Inciso </a:t>
            </a:r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XIII.</a:t>
            </a:r>
          </a:p>
        </p:txBody>
      </p:sp>
    </p:spTree>
    <p:extLst>
      <p:ext uri="{BB962C8B-B14F-4D97-AF65-F5344CB8AC3E}">
        <p14:creationId xmlns:p14="http://schemas.microsoft.com/office/powerpoint/2010/main" val="41999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3568" y="1700808"/>
            <a:ext cx="78488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68288"/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Elementos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que deben tener la Prueba de daño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Daño presente: </a:t>
            </a:r>
            <a:r>
              <a:rPr lang="es-MX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 </a:t>
            </a:r>
            <a:r>
              <a:rPr lang="es-MX" sz="2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perjuicio real y actual que se ocasiona con la entrega de la información, sobre el bien jurídico tutelado</a:t>
            </a:r>
            <a:r>
              <a:rPr lang="es-MX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/>
            <a:endParaRPr lang="es-MX" sz="2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Daño probable: </a:t>
            </a:r>
            <a:r>
              <a:rPr lang="es-MX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son </a:t>
            </a:r>
            <a:r>
              <a:rPr lang="es-MX" sz="2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 razones y circunstancias que hacen posible creer qué ocurrirá un daño en el momento en que se difunda la </a:t>
            </a:r>
            <a:r>
              <a:rPr lang="es-MX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</a:p>
          <a:p>
            <a:pPr algn="just"/>
            <a:endParaRPr lang="es-MX" sz="2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Daño específico: </a:t>
            </a:r>
            <a:r>
              <a:rPr lang="es-MX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son </a:t>
            </a:r>
            <a:r>
              <a:rPr lang="es-MX" sz="2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 afectaciones producidas sobre actividades especificas en razón del perjuicio ocasionado por la entrega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3983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7" t="34820" r="11423" b="15311"/>
          <a:stretch/>
        </p:blipFill>
        <p:spPr bwMode="auto">
          <a:xfrm>
            <a:off x="611560" y="1663507"/>
            <a:ext cx="7893145" cy="464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0" t="19954" r="13105" b="9143"/>
          <a:stretch/>
        </p:blipFill>
        <p:spPr bwMode="auto">
          <a:xfrm>
            <a:off x="1475656" y="1556792"/>
            <a:ext cx="6336704" cy="475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4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55576" y="1916832"/>
            <a:ext cx="777686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Prueba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de Interés 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público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MX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argumentación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fundamentación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realizada por los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Organismos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garantes, mediante un ejercicio de ponderación, tendiente 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acreditar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el beneficio que reporta dar a conocer 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confidencial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pedida o solicitada es mayor la invasión que su divulgación genera en los derechos de las personas. </a:t>
            </a:r>
            <a:endParaRPr lang="es-MX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>
              <a:spcBef>
                <a:spcPts val="600"/>
              </a:spcBef>
              <a:spcAft>
                <a:spcPts val="1000"/>
              </a:spcAft>
            </a:pPr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Lineamientos Generales en materia de Clasificación y Desclasificación de la Información. Disposiciones Generales. Numeral Segundo  Inciso XIV.</a:t>
            </a:r>
          </a:p>
        </p:txBody>
      </p:sp>
    </p:spTree>
    <p:extLst>
      <p:ext uri="{BB962C8B-B14F-4D97-AF65-F5344CB8AC3E}">
        <p14:creationId xmlns:p14="http://schemas.microsoft.com/office/powerpoint/2010/main" val="37030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83568" y="1628800"/>
            <a:ext cx="770485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Supuestos concretos</a:t>
            </a:r>
          </a:p>
          <a:p>
            <a:pPr algn="just"/>
            <a:endParaRPr lang="es-MX" dirty="0"/>
          </a:p>
          <a:p>
            <a:pPr algn="just"/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Información ambiental:</a:t>
            </a:r>
          </a:p>
          <a:p>
            <a:pPr algn="just"/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caso de que se solicitara información acerca de una persona  que con su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actividad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empresarial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contamina un río o la atmósfera, si el conocimiento de ciertos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datos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personales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 llegara  a constituir en un elemento de esencia a través del cual se puedan determinar las causas que motivaron o generaron el daño a un ecosistema, podría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justificarse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publicidad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los mismos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/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información sobre la calidad del medio ambiente se considera de interés público en virtud de los alcances que puede tener la afectación en el mismo, sobre la vida y salud de núcleos de población.</a:t>
            </a:r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796136" y="1682223"/>
            <a:ext cx="3022782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60729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21457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482186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642915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800" b="1" dirty="0" smtClean="0">
                <a:solidFill>
                  <a:srgbClr val="FFC000"/>
                </a:solidFill>
                <a:latin typeface="Encode Sans" panose="02000000000000000000" pitchFamily="2" charset="0"/>
                <a:cs typeface="Arial" panose="020B0604020202020204" pitchFamily="34" charset="0"/>
              </a:rPr>
              <a:t>Marco Jurídico </a:t>
            </a:r>
            <a:endParaRPr lang="es-ES" sz="2800" b="1" i="1" dirty="0" smtClean="0">
              <a:solidFill>
                <a:srgbClr val="FFC000"/>
              </a:solidFill>
              <a:latin typeface="Encode Sans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 3" pitchFamily="18" charset="2"/>
              <a:buNone/>
            </a:pPr>
            <a:endParaRPr lang="es-MX" i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4615491" y="5456182"/>
            <a:ext cx="3312369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Lineamientos en Clasificación y Desclasificación de la Información, así como para elaboración de versiones públicas</a:t>
            </a:r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(</a:t>
            </a:r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DOF 15 Abril 2016)</a:t>
            </a:r>
            <a:endParaRPr lang="es-MX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2 Flecha doblada hacia arriba"/>
          <p:cNvSpPr/>
          <p:nvPr/>
        </p:nvSpPr>
        <p:spPr>
          <a:xfrm rot="16200000" flipH="1" flipV="1">
            <a:off x="674091" y="2338032"/>
            <a:ext cx="666025" cy="647071"/>
          </a:xfrm>
          <a:prstGeom prst="bentUpArrow">
            <a:avLst>
              <a:gd name="adj1" fmla="val 18982"/>
              <a:gd name="adj2" fmla="val 25000"/>
              <a:gd name="adj3" fmla="val 25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Flecha doblada hacia arriba"/>
          <p:cNvSpPr/>
          <p:nvPr/>
        </p:nvSpPr>
        <p:spPr>
          <a:xfrm rot="16200000" flipH="1" flipV="1">
            <a:off x="2690314" y="4158557"/>
            <a:ext cx="810041" cy="647071"/>
          </a:xfrm>
          <a:prstGeom prst="bentUpArrow">
            <a:avLst>
              <a:gd name="adj1" fmla="val 25000"/>
              <a:gd name="adj2" fmla="val 21345"/>
              <a:gd name="adj3" fmla="val 25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10 Flecha doblada hacia arriba"/>
          <p:cNvSpPr/>
          <p:nvPr/>
        </p:nvSpPr>
        <p:spPr>
          <a:xfrm rot="16200000" flipH="1" flipV="1">
            <a:off x="3870171" y="5319460"/>
            <a:ext cx="792088" cy="611567"/>
          </a:xfrm>
          <a:prstGeom prst="bentUp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Flecha doblada hacia arriba"/>
          <p:cNvSpPr/>
          <p:nvPr/>
        </p:nvSpPr>
        <p:spPr>
          <a:xfrm rot="16200000" flipH="1" flipV="1">
            <a:off x="1755212" y="3222453"/>
            <a:ext cx="666025" cy="647071"/>
          </a:xfrm>
          <a:prstGeom prst="bentUp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7" y="1682224"/>
            <a:ext cx="2664297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Constitución Política de los 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Estados Unidos Mexicanos.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(Artículo 6. DOF 07 Febrero 2014)</a:t>
            </a:r>
            <a:endParaRPr lang="es-MX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2474312"/>
            <a:ext cx="2880320" cy="7386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Ley General de Transparencia y Acceso a la Información Pública.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(DOF 04 Mayo 2015)</a:t>
            </a:r>
            <a:endParaRPr lang="es-MX" sz="14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55776" y="3356992"/>
            <a:ext cx="3550450" cy="7386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Ley General de Protección de Datos </a:t>
            </a:r>
            <a:r>
              <a:rPr lang="es-MX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Personales en </a:t>
            </a:r>
            <a:r>
              <a:rPr lang="es-MX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Posesión de </a:t>
            </a:r>
            <a:r>
              <a:rPr lang="es-MX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Sujetos Obligados</a:t>
            </a:r>
            <a:endParaRPr lang="es-MX" sz="14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5896" y="4213537"/>
            <a:ext cx="4032448" cy="10156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Ley de Transparencia y Acceso a la Información Pública para el Estado de Oaxaca.</a:t>
            </a:r>
          </a:p>
          <a:p>
            <a:pPr algn="ctr"/>
            <a:endParaRPr lang="es-MX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Ley </a:t>
            </a:r>
            <a:r>
              <a:rPr lang="es-MX" sz="1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Protección de Datos Personales en           Posesión de Sujetos obligados del Estado de Oaxaca</a:t>
            </a:r>
            <a:endParaRPr lang="es-MX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6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11560" y="1556792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 acerca de funcionarios gubernamentales</a:t>
            </a:r>
            <a:r>
              <a:rPr lang="es-MX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Cuando las personas exigen conocer información relacionada a un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servidor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público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debe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distinguirse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aquellos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datos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personales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son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inherentes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cargo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público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aquellos que no lo son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y,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tanto,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inciden en su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esfera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privada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endParaRPr lang="es-MX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se solicita la publicidad de los ficheros o sistemas de datos personales que contengan todas las fotografías de los funcionarios públicos, las fechas de nacimiento, los currículum vitae, los registros de contribuyentes o los números de identificación  fiscal, habrán de elaborarse  criterios ad-</a:t>
            </a:r>
            <a:r>
              <a:rPr lang="es-MX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casum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por las autoridades competentes, que tomen en cuenta: i) si existen excepciones en favor de la publicidad de dichos supuestos en las leyes respectivas, ii)si con la divulgación de los datos personales se puede vincular o conocer el correcto desempeño de las responsabilidades o tareas asignadas al funcionario en concreto; iii) si dichos datos son información confidencial propia del individuo, no de su puesto en la estructura laboral, y iv) si la divulgación añade información necesaria  para la transparencia. 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39552" y="184482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Los expedientes médicos:</a:t>
            </a:r>
          </a:p>
          <a:p>
            <a:pPr algn="just"/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el caso de acceso a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datos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personales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salud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se parte del supuesto que el paciente goza de una prerrogativa para conocer la información; sin embargo en algunas regulaciones se precisa que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solo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profesional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 medicina tiene acceso a la información y el paciente a un resumen médico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/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 posible afirmar que el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titular de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los datos puede acceder a ellos sin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restricciones. Una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aproximación que puede ser válida es que pesaría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más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derecho del paciente a la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autodeterminación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informativa que atribuye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persona la facultad de controlar sus datos personales y poder disponer sobre los mismos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/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otras situaciones es factible reservar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cierta información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si bien es un dato personal del paciente su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conocimiento en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 momento determinado podría causar un daño a la vida, seguridad o salud en dicho paciente.  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aray\Downloads\CAPACITACIÓN SIPOT SSPO\VERSIONES PÚBLICAS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04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768752" cy="3943598"/>
          </a:xfrm>
        </p:spPr>
      </p:pic>
      <p:sp>
        <p:nvSpPr>
          <p:cNvPr id="7" name="6 CuadroTexto"/>
          <p:cNvSpPr txBox="1"/>
          <p:nvPr/>
        </p:nvSpPr>
        <p:spPr>
          <a:xfrm>
            <a:off x="251520" y="57332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Frac. XVIII. Lineamientos generales en materia de clasificación y desclasificación de la información, así como para la elaboración de versiones públicas </a:t>
            </a:r>
            <a:endParaRPr lang="es-MX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4644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Versión Pública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documento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partir del que se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otorga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acceso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en el que se testan partes o secciones clasificadas, indicando el contenido de éstas de manera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genérica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fundando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motivando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reserva o confidencialidad, a través de la resolución que para tal efecto emita el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Comité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Transparencia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Frac. XVIII. Lineamientos generales en materia de clasificación y desclasificación de la información, así como para la elaboración de versiones públicas </a:t>
            </a:r>
          </a:p>
        </p:txBody>
      </p:sp>
    </p:spTree>
    <p:extLst>
      <p:ext uri="{BB962C8B-B14F-4D97-AF65-F5344CB8AC3E}">
        <p14:creationId xmlns:p14="http://schemas.microsoft.com/office/powerpoint/2010/main" val="868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1749291"/>
            <a:ext cx="777686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Normatividad</a:t>
            </a:r>
          </a:p>
          <a:p>
            <a:endParaRPr lang="es-ES_tradnl" sz="1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Ley 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Transparencia y Acceso a la Información Pública para el Estado de </a:t>
            </a:r>
            <a:r>
              <a:rPr lang="es-ES_tradnl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Oaxaca.</a:t>
            </a: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Artículo 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Para los efectos de la presente Ley se entenderá por</a:t>
            </a:r>
            <a:r>
              <a:rPr lang="es-ES_tradnl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es-ES_tradnl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….</a:t>
            </a:r>
          </a:p>
          <a:p>
            <a:pPr algn="just"/>
            <a:r>
              <a:rPr lang="es-ES_tradnl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XXI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Versión Pública: Documento o Expediente en el que se da acceso a información eliminando u omitiendo las partes o secciones clasificadas.</a:t>
            </a: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s-MX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67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206084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ES_tradnl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versión pública 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 documento o expediente que contenga partes o secciones reservadas o confidenciales, </a:t>
            </a:r>
            <a:r>
              <a:rPr lang="es-ES_tradnl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será elaborada por </a:t>
            </a:r>
            <a:r>
              <a:rPr lang="es-ES_tradnl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los Sujetos obligados</a:t>
            </a:r>
            <a:r>
              <a:rPr lang="es-ES_tradnl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previo 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pago de los costos de reproducción, a través de sus áreas y deberá ser aprobada por su </a:t>
            </a:r>
            <a:r>
              <a:rPr lang="es-ES_tradnl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Comité de Transparencia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1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1412776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Testa</a:t>
            </a:r>
          </a:p>
          <a:p>
            <a:pPr algn="just"/>
            <a:endParaRPr lang="es-MX" dirty="0"/>
          </a:p>
          <a:p>
            <a:pPr algn="just"/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 la </a:t>
            </a:r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omisión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supresión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clasificada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como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reservada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confidencial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 empleando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sistemas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 medios que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impidan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recuperación o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visualización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ésta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ES_tradnl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3749258"/>
            <a:ext cx="748883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500" b="1" dirty="0" smtClean="0">
                <a:solidFill>
                  <a:srgbClr val="FFC000"/>
                </a:solidFill>
                <a:latin typeface="Encode Sans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Documentos impresos</a:t>
            </a:r>
          </a:p>
          <a:p>
            <a:pPr algn="just"/>
            <a:endParaRPr lang="es-ES_tradnl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 de que el documento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únicamente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 posea en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versión impresa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deberá fotocopiarse y sobre éste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deberán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testarse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palabras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párrafos o renglones que sean clasificados, debiendo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anotar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 lado del texto 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omitido, una </a:t>
            </a:r>
            <a:r>
              <a:rPr lang="es-ES_tradnl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referencia</a:t>
            </a:r>
            <a:r>
              <a:rPr lang="es-ES_tradnl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numérica. </a:t>
            </a:r>
            <a:endParaRPr lang="es-ES_tradnl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71" y="1580852"/>
            <a:ext cx="5547217" cy="480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772816"/>
            <a:ext cx="8325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/>
          </a:p>
          <a:p>
            <a:endParaRPr lang="es-ES_tradnl" sz="2000" dirty="0" smtClean="0"/>
          </a:p>
          <a:p>
            <a:endParaRPr lang="es-ES_tradnl" sz="2000" dirty="0"/>
          </a:p>
          <a:p>
            <a:endParaRPr lang="es-ES_tradnl" sz="2000" dirty="0" smtClean="0"/>
          </a:p>
          <a:p>
            <a:endParaRPr lang="es-ES_tradnl" sz="2000" dirty="0"/>
          </a:p>
          <a:p>
            <a:endParaRPr lang="es-MX" sz="2000" dirty="0"/>
          </a:p>
        </p:txBody>
      </p:sp>
      <p:pic>
        <p:nvPicPr>
          <p:cNvPr id="4099" name="Picture 3" descr="C:\Users\IAIP-DP\Pictures\declarac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3" y="1556792"/>
            <a:ext cx="6408712" cy="4731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56131" y="1988840"/>
            <a:ext cx="8031737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60729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21457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482186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642915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b="1" dirty="0" smtClean="0">
                <a:solidFill>
                  <a:srgbClr val="FFC000"/>
                </a:solidFill>
                <a:latin typeface="Encode Sans" panose="02000000000000000000" pitchFamily="2" charset="0"/>
                <a:cs typeface="Arial" panose="020B0604020202020204" pitchFamily="34" charset="0"/>
              </a:rPr>
              <a:t>	Artículo 6</a:t>
            </a:r>
            <a:endParaRPr lang="es-ES" sz="2500" b="1" dirty="0">
              <a:solidFill>
                <a:srgbClr val="FFC000"/>
              </a:solidFill>
              <a:latin typeface="Encode Sans" panose="02000000000000000000" pitchFamily="2" charset="0"/>
              <a:cs typeface="Arial" panose="020B0604020202020204" pitchFamily="34" charset="0"/>
            </a:endParaRPr>
          </a:p>
          <a:p>
            <a:endParaRPr lang="es-ES" sz="25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I.-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Toda 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información en posesión de cualquier autoridad, entidad, órgano y organismo federal, estatal y municipal, es pública 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sólo 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podrá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reservada temporalmente por razones de interés público 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los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términos 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</a:t>
            </a:r>
            <a:r>
              <a:rPr lang="es-E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fijen las leyes.</a:t>
            </a:r>
            <a:endParaRPr lang="es-ES" sz="2400" b="1" i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70000"/>
              </a:lnSpc>
              <a:buFont typeface="Wingdings 3" pitchFamily="18" charset="2"/>
              <a:buNone/>
            </a:pP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 3" pitchFamily="18" charset="2"/>
              <a:buNone/>
            </a:pPr>
            <a:endParaRPr lang="es-MX" i="1" dirty="0" smtClean="0"/>
          </a:p>
        </p:txBody>
      </p:sp>
    </p:spTree>
    <p:extLst>
      <p:ext uri="{BB962C8B-B14F-4D97-AF65-F5344CB8AC3E}">
        <p14:creationId xmlns:p14="http://schemas.microsoft.com/office/powerpoint/2010/main" val="2568093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772816"/>
            <a:ext cx="799288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Fundamento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de Testa 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Datos Personales </a:t>
            </a:r>
          </a:p>
          <a:p>
            <a:pPr algn="just"/>
            <a:endParaRPr lang="es-MX" sz="1200" dirty="0" smtClean="0"/>
          </a:p>
          <a:p>
            <a:pPr algn="just"/>
            <a:r>
              <a:rPr lang="es-MX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Versión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Pública: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es-MX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eliminan Datos Personales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clasificados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como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confidenciales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 fundamento en los artículos; 116 de la Ley General de Transparencia y Acceso  a la Información Pública; 1° , 2  de la  Ley  General  de Protección de Datos Personales en posesión de los Sujetos Obligados;1°, 6 fracción  III, VII, XVIII , XXXIII  Y  56  de   Ley Transparencia y Acceso a la Información Publica  para el Estado de Oaxaca; artículos 1°, 2,5 fracción V, 6 ley de protección de datos personales del estado de Oaxaca; artículo 9 fracción XIV   Reglamento Interno del Instituto  de Acceso a la  información Pública y Protección de Datos  </a:t>
            </a:r>
            <a:r>
              <a:rPr lang="es-MX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Personales.</a:t>
            </a:r>
            <a:endParaRPr lang="es-MX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772816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Fundamento </a:t>
            </a:r>
            <a:r>
              <a:rPr lang="es-MX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de Testa </a:t>
            </a:r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Información 	Reservada</a:t>
            </a:r>
          </a:p>
          <a:p>
            <a:pPr algn="just"/>
            <a:endParaRPr lang="es-MX" b="1" dirty="0">
              <a:latin typeface="Encode Sans" panose="02000000000000000000" pitchFamily="2" charset="0"/>
            </a:endParaRPr>
          </a:p>
          <a:p>
            <a:pPr algn="just"/>
            <a:r>
              <a:rPr lang="es-MX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Versión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Pública: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eliminan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Datos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Personales clasificados como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confidenciales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 fundamento en los artículos; 113, 114 de la Ley General de Transparencia y Acceso  a la Información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/>
            <a:endParaRPr lang="es-MX" sz="2500" u="sng" dirty="0" smtClean="0">
              <a:latin typeface="Helvetica Light"/>
            </a:endParaRPr>
          </a:p>
          <a:p>
            <a:pPr algn="just"/>
            <a:endParaRPr lang="es-MX" sz="2500" dirty="0">
              <a:latin typeface="Helvetica Light"/>
            </a:endParaRPr>
          </a:p>
          <a:p>
            <a:pPr algn="just"/>
            <a:endParaRPr lang="es-MX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48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1817402"/>
            <a:ext cx="784887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Documentos Electrónicos</a:t>
            </a:r>
          </a:p>
          <a:p>
            <a:pPr algn="just"/>
            <a:endParaRPr lang="es-MX" dirty="0"/>
          </a:p>
          <a:p>
            <a:pPr algn="just"/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caso de que el </a:t>
            </a:r>
            <a:r>
              <a:rPr lang="es-ES_tradnl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documento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 posea en </a:t>
            </a:r>
            <a:r>
              <a:rPr lang="es-ES_tradnl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formato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electrónico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deberá crearse un nuevo archivo electrónico para que sobre el mismo se elabore la versión pública, </a:t>
            </a:r>
            <a:r>
              <a:rPr lang="es-ES_tradnl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eliminando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las partes o secciones </a:t>
            </a:r>
            <a:r>
              <a:rPr lang="es-ES_tradnl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clasificadas</a:t>
            </a:r>
            <a:r>
              <a:rPr lang="es-ES_tradnl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84984"/>
            <a:ext cx="3109988" cy="1340768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/>
            </a:r>
            <a:br>
              <a:rPr lang="es-ES_tradnl" dirty="0"/>
            </a:br>
            <a:r>
              <a:rPr lang="es-ES_tradnl" sz="3600" b="1" dirty="0">
                <a:solidFill>
                  <a:srgbClr val="FFC000"/>
                </a:solidFill>
                <a:latin typeface="Encode Sans" panose="02000000000000000000" pitchFamily="2" charset="0"/>
              </a:rPr>
              <a:t>Documentos Electrónicos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65385" y="1124744"/>
            <a:ext cx="8613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000" dirty="0" smtClean="0"/>
          </a:p>
          <a:p>
            <a:pPr algn="just"/>
            <a:endParaRPr lang="es-ES_tradnl" sz="2000" dirty="0"/>
          </a:p>
          <a:p>
            <a:pPr algn="just"/>
            <a:endParaRPr lang="es-ES_tradnl" sz="2000" dirty="0"/>
          </a:p>
          <a:p>
            <a:pPr algn="just"/>
            <a:endParaRPr lang="es-ES_tradnl" sz="2000" dirty="0" smtClean="0"/>
          </a:p>
          <a:p>
            <a:pPr algn="just"/>
            <a:endParaRPr lang="es-MX" sz="2000" dirty="0"/>
          </a:p>
        </p:txBody>
      </p:sp>
      <p:pic>
        <p:nvPicPr>
          <p:cNvPr id="3074" name="Picture 2" descr="http://www.dof.gob.mx/imagenes_diarios/2016/04/15/MAT/inai2a12_Cimg_745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4598981" cy="47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1772816"/>
            <a:ext cx="7773174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488">
              <a:tabLst>
                <a:tab pos="536575" algn="l"/>
              </a:tabLst>
            </a:pPr>
            <a:r>
              <a:rPr lang="es-ES_tradnl" sz="24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</a:t>
            </a:r>
            <a:r>
              <a:rPr lang="es-ES_tradnl" sz="20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Versiones </a:t>
            </a:r>
            <a:r>
              <a:rPr lang="es-ES_tradnl" sz="2000" b="1" dirty="0">
                <a:solidFill>
                  <a:srgbClr val="FFC000"/>
                </a:solidFill>
                <a:latin typeface="Encode Sans" panose="02000000000000000000" pitchFamily="2" charset="0"/>
              </a:rPr>
              <a:t>públicas </a:t>
            </a:r>
            <a:r>
              <a:rPr lang="es-ES_tradnl" sz="20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de actas</a:t>
            </a:r>
            <a:r>
              <a:rPr lang="es-ES_tradnl" sz="2000" b="1" dirty="0">
                <a:solidFill>
                  <a:srgbClr val="FFC000"/>
                </a:solidFill>
                <a:latin typeface="Encode Sans" panose="02000000000000000000" pitchFamily="2" charset="0"/>
              </a:rPr>
              <a:t>, </a:t>
            </a:r>
            <a:r>
              <a:rPr lang="es-ES_tradnl" sz="20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minutas, acuerdos </a:t>
            </a:r>
            <a:r>
              <a:rPr lang="es-ES_tradnl" sz="2000" b="1" dirty="0">
                <a:solidFill>
                  <a:srgbClr val="FFC000"/>
                </a:solidFill>
                <a:latin typeface="Encode Sans" panose="02000000000000000000" pitchFamily="2" charset="0"/>
              </a:rPr>
              <a:t>o </a:t>
            </a:r>
            <a:r>
              <a:rPr lang="es-ES_tradnl" sz="20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versiones estenográficas</a:t>
            </a:r>
          </a:p>
          <a:p>
            <a:pPr algn="just"/>
            <a:endParaRPr lang="es-ES_tradnl" sz="1050" dirty="0"/>
          </a:p>
          <a:p>
            <a:pPr algn="just"/>
            <a:r>
              <a:rPr lang="es-ES_tradn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 versiones públicas de las actas, minutas, acuerdos o versiones estenográficas de reuniones de trabajo de los sujetos obligados cumplirán con lo señalado a continuación: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 Salvo excepciones debidamente fundadas y motivadas por los sujetos obligados, el orden del día será público; 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_tradn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</a:t>
            </a:r>
            <a:r>
              <a:rPr lang="es-ES_tradn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Deberán incluirse los nombres, firmas autógrafas o rúbricas de todos los participantes en el proceso deliberativo y de toma de decisiones de las reuniones de trabajo, cuando se trate de servidores públicos u otros </a:t>
            </a:r>
            <a:r>
              <a:rPr lang="es-ES_tradnl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participantes.</a:t>
            </a:r>
          </a:p>
          <a:p>
            <a:pPr algn="just"/>
            <a:endParaRPr lang="es-ES_tradnl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s-MX" sz="1400" dirty="0"/>
              <a:t>Lineamientos Generales para la Clasificación y Desclasificación de la Información. Sección IV. Numeral Sexagésimo cuarto.</a:t>
            </a:r>
          </a:p>
        </p:txBody>
      </p:sp>
    </p:spTree>
    <p:extLst>
      <p:ext uri="{BB962C8B-B14F-4D97-AF65-F5344CB8AC3E}">
        <p14:creationId xmlns:p14="http://schemas.microsoft.com/office/powerpoint/2010/main" val="7478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772816"/>
            <a:ext cx="792088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3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De </a:t>
            </a:r>
            <a:r>
              <a:rPr lang="es-ES_tradnl" sz="2300" b="1" dirty="0">
                <a:solidFill>
                  <a:srgbClr val="FFC000"/>
                </a:solidFill>
                <a:latin typeface="Encode Sans" panose="02000000000000000000" pitchFamily="2" charset="0"/>
              </a:rPr>
              <a:t>las concesiones, permisos o </a:t>
            </a:r>
            <a:r>
              <a:rPr lang="es-ES_tradnl" sz="23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autorizaciones</a:t>
            </a:r>
          </a:p>
          <a:p>
            <a:endParaRPr lang="es-ES_tradnl" sz="1600" b="1" dirty="0">
              <a:solidFill>
                <a:srgbClr val="FFC000"/>
              </a:solidFill>
              <a:latin typeface="Encode Sans" panose="02000000000000000000" pitchFamily="2" charset="0"/>
            </a:endParaRPr>
          </a:p>
          <a:p>
            <a:pPr algn="just"/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concesiones, permisos o autorizaciones deberán considerarse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públicas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independientemente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su vigencia.</a:t>
            </a:r>
          </a:p>
          <a:p>
            <a:pPr algn="just"/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Ante una solicitud de acceso podrá elaborarse una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versión pública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las concesiones, permisos o autorizaciones, en la que no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podrá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testarse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aquella información que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acredite el cumplimiento de obligaciones previstas para la obtención, renovación o conservación de la concesión, permiso o autorización de que se trate, salvo aquella información que se encuentre clasificada como </a:t>
            </a:r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confidencial.</a:t>
            </a:r>
          </a:p>
          <a:p>
            <a:pPr algn="just"/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Lineamientos Generales para la Clasificación y Desclasificación de la Información. Sección V. Numeral Sexagésimo quinto y sexto</a:t>
            </a:r>
            <a:r>
              <a:rPr lang="es-MX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MX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772816"/>
            <a:ext cx="79928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De </a:t>
            </a:r>
            <a:r>
              <a:rPr lang="es-ES_tradnl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la consulta directa</a:t>
            </a:r>
          </a:p>
          <a:p>
            <a:pPr algn="just"/>
            <a:endParaRPr lang="es-MX" dirty="0" smtClean="0"/>
          </a:p>
          <a:p>
            <a:pPr algn="just"/>
            <a:r>
              <a:rPr lang="es-MX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Emitir 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resolución fundada y motivada de la clasificación de las partes o secciones que no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podrán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dejarse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la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vista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solicitante</a:t>
            </a:r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/>
            <a:r>
              <a:rPr lang="es-ES_tradnl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la resolución se deberán establecer las medidas que el personal encargado de permitir el acceso al solicitante deberá implementar.</a:t>
            </a:r>
          </a:p>
          <a:p>
            <a:pPr algn="just"/>
            <a:endParaRPr lang="es-MX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caso de que no sea posible otorgar acceso a la información en la modalidad de consulta directa, ofrecer las demás modalidades en las que es viable el acceso a la información.</a:t>
            </a:r>
          </a:p>
          <a:p>
            <a:pPr algn="just"/>
            <a:endParaRPr lang="es-MX" dirty="0"/>
          </a:p>
          <a:p>
            <a:pPr algn="r"/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Lineamientos Generales para la Clasificación y Desclasificación de la Información. Capítulo 10.</a:t>
            </a:r>
          </a:p>
        </p:txBody>
      </p:sp>
    </p:spTree>
    <p:extLst>
      <p:ext uri="{BB962C8B-B14F-4D97-AF65-F5344CB8AC3E}">
        <p14:creationId xmlns:p14="http://schemas.microsoft.com/office/powerpoint/2010/main" val="26970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723449"/>
            <a:ext cx="806489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Entrega </a:t>
            </a:r>
            <a:r>
              <a:rPr lang="es-ES_tradnl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de información en Consulta </a:t>
            </a:r>
            <a:r>
              <a:rPr lang="es-ES_tradnl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Directa</a:t>
            </a:r>
          </a:p>
          <a:p>
            <a:pPr algn="just"/>
            <a:endParaRPr lang="es-ES_tradnl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Abstenerse de requerir al solicitante que acredite interés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alguno.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Adoptar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las medidas técnicas, físicas, administrativas para garantizar la integridad de la información a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consultar.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consulta se realizará en presencia del personal que para tal efecto haya sido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Permitir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 nueva cita, misma que deberá ser programada indicándole al particular los días y horarios en que podrá llevarse a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cabo.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requiere la reproducción de la versión pública de la documentación, previo el pago correspondiente, se le entregará sin necesidad de que se presente una nueva solicitud de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 deberá ser entregada sin consto,  cuando implique 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entrega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no más de veinte hojas simples</a:t>
            </a:r>
            <a:r>
              <a:rPr lang="es-MX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Lineamientos Generales para la Clasificación y Desclasificación de la Información. Capítulo 10</a:t>
            </a:r>
            <a:r>
              <a:rPr lang="es-MX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MX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19" y="1772816"/>
            <a:ext cx="86132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000" dirty="0" smtClean="0"/>
          </a:p>
          <a:p>
            <a:pPr algn="ctr"/>
            <a:endParaRPr lang="es-ES_tradnl" sz="2000" dirty="0" smtClean="0">
              <a:latin typeface="Helvetica Light"/>
            </a:endParaRPr>
          </a:p>
          <a:p>
            <a:pPr algn="ctr"/>
            <a:endParaRPr lang="es-ES_tradnl" sz="2500" dirty="0" smtClean="0">
              <a:latin typeface="Helvetica Light"/>
            </a:endParaRPr>
          </a:p>
        </p:txBody>
      </p:sp>
      <p:pic>
        <p:nvPicPr>
          <p:cNvPr id="51203" name="Picture 3" descr="C:\Users\Saray\Downloads\trabaj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9144000" cy="44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213992"/>
            <a:ext cx="7001426" cy="782960"/>
          </a:xfrm>
        </p:spPr>
        <p:txBody>
          <a:bodyPr>
            <a:noAutofit/>
          </a:bodyPr>
          <a:lstStyle/>
          <a:p>
            <a:pPr algn="r"/>
            <a:r>
              <a:rPr lang="es-ES_tradnl" sz="3600" b="1" dirty="0" smtClean="0">
                <a:solidFill>
                  <a:schemeClr val="bg1"/>
                </a:solidFill>
                <a:latin typeface="Encode Sans" panose="02000000000000000000" pitchFamily="2" charset="0"/>
              </a:rPr>
              <a:t>Trabajo</a:t>
            </a:r>
            <a:r>
              <a:rPr lang="es-ES_tradnl" sz="3600" b="1" dirty="0" smtClean="0">
                <a:latin typeface="Encode Sans" panose="02000000000000000000" pitchFamily="2" charset="0"/>
              </a:rPr>
              <a:t/>
            </a:r>
            <a:br>
              <a:rPr lang="es-ES_tradnl" sz="3600" b="1" dirty="0" smtClean="0">
                <a:latin typeface="Encode Sans" panose="02000000000000000000" pitchFamily="2" charset="0"/>
              </a:rPr>
            </a:br>
            <a:r>
              <a:rPr lang="es-ES_tradnl" sz="3600" b="1" dirty="0" smtClean="0">
                <a:solidFill>
                  <a:schemeClr val="bg1"/>
                </a:solidFill>
                <a:latin typeface="Encode Sans" panose="02000000000000000000" pitchFamily="2" charset="0"/>
              </a:rPr>
              <a:t>institucional</a:t>
            </a:r>
            <a:endParaRPr lang="es-MX" sz="3600" b="1" dirty="0">
              <a:solidFill>
                <a:schemeClr val="bg1"/>
              </a:solidFill>
              <a:latin typeface="Encod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208504"/>
            <a:ext cx="3048600" cy="720080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Versiones</a:t>
            </a:r>
            <a:br>
              <a:rPr lang="es-MX" sz="36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</a:br>
            <a:r>
              <a:rPr lang="es-MX" sz="36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Publicables</a:t>
            </a:r>
            <a:endParaRPr lang="es-MX" sz="3600" b="1" dirty="0">
              <a:solidFill>
                <a:srgbClr val="FFC000"/>
              </a:solidFill>
              <a:latin typeface="Encode Sans" panose="02000000000000000000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772816"/>
            <a:ext cx="8325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/>
          </a:p>
          <a:p>
            <a:endParaRPr lang="es-ES_tradnl" sz="2000" dirty="0" smtClean="0"/>
          </a:p>
          <a:p>
            <a:endParaRPr lang="es-ES_tradnl" sz="2000" dirty="0"/>
          </a:p>
          <a:p>
            <a:endParaRPr lang="es-ES_tradnl" sz="2000" dirty="0" smtClean="0"/>
          </a:p>
          <a:p>
            <a:endParaRPr lang="es-ES_tradnl" sz="2000" dirty="0"/>
          </a:p>
          <a:p>
            <a:endParaRPr lang="es-MX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00" y="1612412"/>
            <a:ext cx="4392488" cy="45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AIP-DP\Pictures\infografia_que_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628800"/>
            <a:ext cx="6120680" cy="4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68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7056784" cy="4320480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Obtención 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datos </a:t>
            </a:r>
            <a:b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 generada </a:t>
            </a:r>
            <a:b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Almacenamiento de información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Marco normativo aplicable 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Órganos internos establecidos </a:t>
            </a:r>
            <a:b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(nuevas formas de trabajo institucional</a:t>
            </a:r>
            <a:r>
              <a:rPr lang="es-MX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s-MX" sz="2500" dirty="0">
              <a:solidFill>
                <a:schemeClr val="accent5">
                  <a:lumMod val="75000"/>
                </a:schemeClr>
              </a:solidFill>
              <a:latin typeface="Eras Demi ITC" panose="020B08050305040208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1700808"/>
            <a:ext cx="4464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Reglamentación Interna </a:t>
            </a:r>
          </a:p>
        </p:txBody>
      </p:sp>
      <p:sp>
        <p:nvSpPr>
          <p:cNvPr id="10" name="9 Flecha derecha"/>
          <p:cNvSpPr/>
          <p:nvPr/>
        </p:nvSpPr>
        <p:spPr>
          <a:xfrm rot="5400000">
            <a:off x="4267953" y="3012967"/>
            <a:ext cx="464078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 rot="5400000">
            <a:off x="4267953" y="3949071"/>
            <a:ext cx="464078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 rot="5400000">
            <a:off x="4267953" y="4925153"/>
            <a:ext cx="464078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9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ray\Downloads\CAPACITACIÓN SIPOT SSPO\PLANTILLAS CLASIFICACIÓN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90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1700808"/>
            <a:ext cx="7167641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60729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21457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482186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642915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 3" pitchFamily="18" charset="2"/>
              <a:buNone/>
            </a:pP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 3" pitchFamily="18" charset="2"/>
              <a:buNone/>
            </a:pPr>
            <a:endParaRPr lang="es-MX" i="1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1988840"/>
            <a:ext cx="8070581" cy="3744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60729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21457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482186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642915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Principio </a:t>
            </a:r>
            <a:r>
              <a:rPr lang="es-ES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de Máxima Publicidad</a:t>
            </a:r>
          </a:p>
          <a:p>
            <a:pPr algn="just"/>
            <a:endParaRPr lang="es-MX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Toda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información en posesión de los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Sujetos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obligados será pública, completa, oportuna y accesible, sujeta a un claro régimen de excepciones que deberán estar definidas y ser además legítimas y estrictamente necesarias en una sociedad democrática. </a:t>
            </a:r>
            <a:endParaRPr lang="es-MX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MX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s-MX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Artículo </a:t>
            </a:r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Fracción </a:t>
            </a:r>
            <a:r>
              <a:rPr lang="es-MX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VI, Ley General de Transparencia</a:t>
            </a: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 3" pitchFamily="18" charset="2"/>
              <a:buNone/>
            </a:pP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 3" pitchFamily="18" charset="2"/>
              <a:buNone/>
            </a:pPr>
            <a:endParaRPr lang="es-MX" i="1" dirty="0" smtClean="0"/>
          </a:p>
        </p:txBody>
      </p:sp>
    </p:spTree>
    <p:extLst>
      <p:ext uri="{BB962C8B-B14F-4D97-AF65-F5344CB8AC3E}">
        <p14:creationId xmlns:p14="http://schemas.microsoft.com/office/powerpoint/2010/main" val="2644540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13690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60729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21457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482186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642915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</a:t>
            </a:r>
            <a:r>
              <a:rPr lang="es-ES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El Acceso </a:t>
            </a:r>
            <a:r>
              <a:rPr lang="es-ES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a la </a:t>
            </a:r>
            <a:r>
              <a:rPr lang="es-ES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Información Pública </a:t>
            </a:r>
            <a:r>
              <a:rPr lang="es-ES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admite </a:t>
            </a:r>
            <a:r>
              <a:rPr lang="es-ES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dos </a:t>
            </a:r>
            <a:r>
              <a:rPr lang="es-ES" sz="2500" b="1" dirty="0">
                <a:solidFill>
                  <a:srgbClr val="FFC000"/>
                </a:solidFill>
                <a:latin typeface="Encode Sans" panose="02000000000000000000" pitchFamily="2" charset="0"/>
              </a:rPr>
              <a:t>grandes tipos de </a:t>
            </a:r>
            <a:r>
              <a:rPr lang="es-ES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excepciones:</a:t>
            </a:r>
            <a:endParaRPr lang="es-ES" sz="2500" b="1" dirty="0">
              <a:solidFill>
                <a:srgbClr val="FFC000"/>
              </a:solidFill>
              <a:latin typeface="Encode Sans" panose="02000000000000000000" pitchFamily="2" charset="0"/>
            </a:endParaRPr>
          </a:p>
          <a:p>
            <a:endParaRPr lang="es-ES" dirty="0"/>
          </a:p>
          <a:p>
            <a:pPr algn="just"/>
            <a:r>
              <a:rPr lang="es-ES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1.-</a:t>
            </a:r>
            <a:r>
              <a:rPr lang="es-E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</a:t>
            </a:r>
            <a:r>
              <a:rPr lang="es-E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esponde a los casos en que la divulgación de la información puede causar daño a un interés público jurídicamente 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protegido (seguridad </a:t>
            </a:r>
            <a:r>
              <a:rPr lang="es-E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 o la seguridad nacional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</a:t>
            </a:r>
            <a:endParaRPr lang="es-ES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ES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ES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2.-</a:t>
            </a:r>
            <a:r>
              <a:rPr lang="es-E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 justifica por la necesidad de proteger la vida privada y el patrimonio de las 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personas </a:t>
            </a:r>
            <a:r>
              <a:rPr lang="es-E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(datos personales</a:t>
            </a:r>
            <a:r>
              <a:rPr lang="es-E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</a:t>
            </a: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70000"/>
              </a:lnSpc>
              <a:buFont typeface="Wingdings 3" pitchFamily="18" charset="2"/>
              <a:buNone/>
            </a:pP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 3" pitchFamily="18" charset="2"/>
              <a:buNone/>
            </a:pP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 3" pitchFamily="18" charset="2"/>
              <a:buNone/>
            </a:pPr>
            <a:endParaRPr lang="es-MX" i="1" dirty="0" smtClean="0"/>
          </a:p>
        </p:txBody>
      </p:sp>
    </p:spTree>
    <p:extLst>
      <p:ext uri="{BB962C8B-B14F-4D97-AF65-F5344CB8AC3E}">
        <p14:creationId xmlns:p14="http://schemas.microsoft.com/office/powerpoint/2010/main" val="3788580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461374" y="6093296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1988840"/>
            <a:ext cx="763284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b="1" dirty="0" smtClean="0">
                <a:solidFill>
                  <a:srgbClr val="FFC000"/>
                </a:solidFill>
                <a:latin typeface="Encode Sans" panose="02000000000000000000" pitchFamily="2" charset="0"/>
              </a:rPr>
              <a:t>	Clasificación</a:t>
            </a:r>
          </a:p>
          <a:p>
            <a:pPr algn="just"/>
            <a:endParaRPr lang="es-MX" dirty="0"/>
          </a:p>
          <a:p>
            <a:pPr algn="just"/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clasificación es el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proceso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mediante el cual el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Sujeto obligado </a:t>
            </a:r>
            <a:r>
              <a:rPr lang="es-MX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determina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la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en su poder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actualiza alguno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los supuestos de </a:t>
            </a:r>
            <a:r>
              <a:rPr lang="es-MX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reserva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 </a:t>
            </a:r>
            <a:r>
              <a:rPr lang="es-MX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confidencialidad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conformidad con lo </a:t>
            </a:r>
            <a:r>
              <a:rPr lang="es-MX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dispuesto.</a:t>
            </a:r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MX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s-MX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ART.100, de la </a:t>
            </a:r>
            <a:r>
              <a:rPr lang="es-MX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Ley General de Transparencia y Acceso a la Información </a:t>
            </a:r>
            <a:r>
              <a:rPr lang="es-MX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Pública</a:t>
            </a:r>
            <a:endParaRPr lang="es-MX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ray\Downloads\CAPACITACIÓN SIPOT SSPO\PLANTILLAS CLASIFIC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34985" y="1883877"/>
            <a:ext cx="4185487" cy="1257091"/>
          </a:xfrm>
          <a:ln w="2222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 pública que por razones de </a:t>
            </a:r>
            <a:r>
              <a:rPr lang="es-MX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interés público 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sea excepcionalmente restringido el acceso de manera 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temporal</a:t>
            </a:r>
            <a:endParaRPr lang="es-MX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2015842"/>
            <a:ext cx="275588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800" b="1" dirty="0" smtClean="0">
                <a:solidFill>
                  <a:schemeClr val="bg1"/>
                </a:solidFill>
                <a:latin typeface="Encode Sans" panose="02000000000000000000" pitchFamily="2" charset="0"/>
                <a:cs typeface="Times New Roman" pitchFamily="18" charset="0"/>
              </a:rPr>
              <a:t>Información</a:t>
            </a:r>
          </a:p>
          <a:p>
            <a:pPr algn="ctr">
              <a:buNone/>
            </a:pPr>
            <a:r>
              <a:rPr lang="es-MX" sz="2800" b="1" dirty="0" smtClean="0">
                <a:solidFill>
                  <a:schemeClr val="bg1"/>
                </a:solidFill>
                <a:latin typeface="Encode Sans" panose="02000000000000000000" pitchFamily="2" charset="0"/>
                <a:cs typeface="Times New Roman" pitchFamily="18" charset="0"/>
              </a:rPr>
              <a:t> Reservada</a:t>
            </a:r>
            <a:endParaRPr lang="es-MX" sz="2800" b="1" dirty="0">
              <a:solidFill>
                <a:schemeClr val="bg1"/>
              </a:solidFill>
              <a:latin typeface="Encode Sans" panose="02000000000000000000" pitchFamily="2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4419109"/>
            <a:ext cx="2899900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800" b="1" dirty="0" smtClean="0">
                <a:solidFill>
                  <a:schemeClr val="bg1"/>
                </a:solidFill>
                <a:latin typeface="Encode Sans" panose="02000000000000000000" pitchFamily="2" charset="0"/>
                <a:cs typeface="Times New Roman" pitchFamily="18" charset="0"/>
              </a:rPr>
              <a:t>Información</a:t>
            </a:r>
          </a:p>
          <a:p>
            <a:pPr algn="ctr">
              <a:buNone/>
            </a:pPr>
            <a:r>
              <a:rPr lang="es-MX" sz="2800" b="1" dirty="0" smtClean="0">
                <a:solidFill>
                  <a:schemeClr val="bg1"/>
                </a:solidFill>
                <a:latin typeface="Encode Sans" panose="02000000000000000000" pitchFamily="2" charset="0"/>
                <a:cs typeface="Times New Roman" pitchFamily="18" charset="0"/>
              </a:rPr>
              <a:t> Confidencial</a:t>
            </a:r>
            <a:endParaRPr lang="es-MX" sz="2800" b="1" dirty="0">
              <a:solidFill>
                <a:schemeClr val="bg1"/>
              </a:solidFill>
              <a:latin typeface="Encode Sans" panose="02000000000000000000" pitchFamily="2" charset="0"/>
              <a:cs typeface="Times New Roman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35062" y="4331066"/>
            <a:ext cx="4185410" cy="1258174"/>
          </a:xfrm>
          <a:prstGeom prst="rect">
            <a:avLst/>
          </a:prstGeom>
          <a:ln w="2222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Arial" panose="020B0604020202020204" pitchFamily="34" charset="0"/>
              <a:buNone/>
            </a:pP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Información que se refiere a la vida </a:t>
            </a:r>
            <a:r>
              <a:rPr lang="es-MX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privada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los datos personales es </a:t>
            </a:r>
            <a:r>
              <a:rPr lang="es-MX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confidencial</a:t>
            </a:r>
            <a:r>
              <a:rPr lang="es-MX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y </a:t>
            </a:r>
            <a:r>
              <a:rPr lang="es-MX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mantendrá  ese carácter  de manera </a:t>
            </a:r>
            <a:r>
              <a:rPr lang="es-MX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indefinida</a:t>
            </a:r>
            <a:endParaRPr lang="es-MX" sz="1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707904" y="2204863"/>
            <a:ext cx="720080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derecha"/>
          <p:cNvSpPr/>
          <p:nvPr/>
        </p:nvSpPr>
        <p:spPr>
          <a:xfrm>
            <a:off x="3707904" y="4653136"/>
            <a:ext cx="720080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1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953</Words>
  <Application>Microsoft Office PowerPoint</Application>
  <PresentationFormat>Presentación en pantalla (4:3)</PresentationFormat>
  <Paragraphs>259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VALIDACIÓN DE LA CLASIFICACIÓN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Documentos Electrónicos </vt:lpstr>
      <vt:lpstr>Presentación de PowerPoint</vt:lpstr>
      <vt:lpstr>Presentación de PowerPoint</vt:lpstr>
      <vt:lpstr>Presentación de PowerPoint</vt:lpstr>
      <vt:lpstr>Presentación de PowerPoint</vt:lpstr>
      <vt:lpstr>Trabajo institucional</vt:lpstr>
      <vt:lpstr>Versiones Publicables</vt:lpstr>
      <vt:lpstr>Obtención de datos  información generada    Almacenamiento de información    Marco normativo aplicable    Órganos internos establecidos  (nuevas formas de trabajo institucional)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capa-magda</dc:creator>
  <cp:lastModifiedBy>Saray Martínez Toledo</cp:lastModifiedBy>
  <cp:revision>134</cp:revision>
  <cp:lastPrinted>2018-02-21T22:52:30Z</cp:lastPrinted>
  <dcterms:created xsi:type="dcterms:W3CDTF">2017-02-08T17:31:02Z</dcterms:created>
  <dcterms:modified xsi:type="dcterms:W3CDTF">2018-02-22T07:52:24Z</dcterms:modified>
</cp:coreProperties>
</file>